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389" r:id="rId2"/>
    <p:sldId id="390" r:id="rId3"/>
    <p:sldId id="463" r:id="rId4"/>
    <p:sldId id="464" r:id="rId5"/>
    <p:sldId id="465" r:id="rId6"/>
    <p:sldId id="391" r:id="rId7"/>
    <p:sldId id="466" r:id="rId8"/>
    <p:sldId id="467" r:id="rId9"/>
    <p:sldId id="468" r:id="rId10"/>
    <p:sldId id="469" r:id="rId11"/>
    <p:sldId id="470" r:id="rId12"/>
    <p:sldId id="471" r:id="rId13"/>
    <p:sldId id="393" r:id="rId14"/>
    <p:sldId id="472" r:id="rId15"/>
    <p:sldId id="473" r:id="rId16"/>
    <p:sldId id="474" r:id="rId17"/>
    <p:sldId id="394" r:id="rId18"/>
    <p:sldId id="397" r:id="rId19"/>
    <p:sldId id="421" r:id="rId20"/>
    <p:sldId id="475" r:id="rId21"/>
    <p:sldId id="476" r:id="rId22"/>
    <p:sldId id="477" r:id="rId23"/>
    <p:sldId id="478" r:id="rId24"/>
    <p:sldId id="479" r:id="rId25"/>
    <p:sldId id="480" r:id="rId26"/>
    <p:sldId id="481" r:id="rId27"/>
    <p:sldId id="482" r:id="rId28"/>
    <p:sldId id="483" r:id="rId29"/>
    <p:sldId id="484" r:id="rId30"/>
    <p:sldId id="485" r:id="rId31"/>
    <p:sldId id="486" r:id="rId32"/>
    <p:sldId id="487" r:id="rId33"/>
    <p:sldId id="488" r:id="rId34"/>
    <p:sldId id="489" r:id="rId35"/>
    <p:sldId id="490" r:id="rId36"/>
    <p:sldId id="491" r:id="rId37"/>
    <p:sldId id="492" r:id="rId38"/>
    <p:sldId id="493" r:id="rId39"/>
    <p:sldId id="495" r:id="rId40"/>
    <p:sldId id="496" r:id="rId41"/>
    <p:sldId id="497" r:id="rId42"/>
    <p:sldId id="499" r:id="rId43"/>
    <p:sldId id="498" r:id="rId44"/>
    <p:sldId id="500" r:id="rId45"/>
    <p:sldId id="501" r:id="rId46"/>
    <p:sldId id="405" r:id="rId47"/>
  </p:sldIdLst>
  <p:sldSz cx="9144000" cy="6858000" type="screen4x3"/>
  <p:notesSz cx="6858000" cy="9144000"/>
  <p:defaultTextStyle>
    <a:defPPr>
      <a:defRPr lang="zh-CN"/>
    </a:defPPr>
    <a:lvl1pPr algn="l" rtl="0" fontAlgn="base">
      <a:spcBef>
        <a:spcPct val="50000"/>
      </a:spcBef>
      <a:spcAft>
        <a:spcPct val="0"/>
      </a:spcAft>
      <a:defRPr sz="2400" kern="1200">
        <a:solidFill>
          <a:schemeClr val="tx1"/>
        </a:solidFill>
        <a:latin typeface="Times New Roman" pitchFamily="18" charset="0"/>
        <a:ea typeface="宋体" pitchFamily="2" charset="-122"/>
        <a:cs typeface="+mn-cs"/>
      </a:defRPr>
    </a:lvl1pPr>
    <a:lvl2pPr marL="457200" algn="l" rtl="0" fontAlgn="base">
      <a:spcBef>
        <a:spcPct val="50000"/>
      </a:spcBef>
      <a:spcAft>
        <a:spcPct val="0"/>
      </a:spcAft>
      <a:defRPr sz="2400" kern="1200">
        <a:solidFill>
          <a:schemeClr val="tx1"/>
        </a:solidFill>
        <a:latin typeface="Times New Roman" pitchFamily="18" charset="0"/>
        <a:ea typeface="宋体" pitchFamily="2" charset="-122"/>
        <a:cs typeface="+mn-cs"/>
      </a:defRPr>
    </a:lvl2pPr>
    <a:lvl3pPr marL="914400" algn="l" rtl="0" fontAlgn="base">
      <a:spcBef>
        <a:spcPct val="50000"/>
      </a:spcBef>
      <a:spcAft>
        <a:spcPct val="0"/>
      </a:spcAft>
      <a:defRPr sz="2400" kern="1200">
        <a:solidFill>
          <a:schemeClr val="tx1"/>
        </a:solidFill>
        <a:latin typeface="Times New Roman" pitchFamily="18" charset="0"/>
        <a:ea typeface="宋体" pitchFamily="2" charset="-122"/>
        <a:cs typeface="+mn-cs"/>
      </a:defRPr>
    </a:lvl3pPr>
    <a:lvl4pPr marL="1371600" algn="l" rtl="0" fontAlgn="base">
      <a:spcBef>
        <a:spcPct val="50000"/>
      </a:spcBef>
      <a:spcAft>
        <a:spcPct val="0"/>
      </a:spcAft>
      <a:defRPr sz="2400" kern="1200">
        <a:solidFill>
          <a:schemeClr val="tx1"/>
        </a:solidFill>
        <a:latin typeface="Times New Roman" pitchFamily="18" charset="0"/>
        <a:ea typeface="宋体" pitchFamily="2" charset="-122"/>
        <a:cs typeface="+mn-cs"/>
      </a:defRPr>
    </a:lvl4pPr>
    <a:lvl5pPr marL="1828800" algn="l" rtl="0" fontAlgn="base">
      <a:spcBef>
        <a:spcPct val="50000"/>
      </a:spcBef>
      <a:spcAft>
        <a:spcPct val="0"/>
      </a:spcAft>
      <a:defRPr sz="2400" kern="1200">
        <a:solidFill>
          <a:schemeClr val="tx1"/>
        </a:solidFill>
        <a:latin typeface="Times New Roman" pitchFamily="18" charset="0"/>
        <a:ea typeface="宋体" pitchFamily="2" charset="-122"/>
        <a:cs typeface="+mn-cs"/>
      </a:defRPr>
    </a:lvl5pPr>
    <a:lvl6pPr marL="2286000" algn="l" defTabSz="914400" rtl="0" eaLnBrk="1" latinLnBrk="0" hangingPunct="1">
      <a:defRPr sz="2400" kern="1200">
        <a:solidFill>
          <a:schemeClr val="tx1"/>
        </a:solidFill>
        <a:latin typeface="Times New Roman" pitchFamily="18" charset="0"/>
        <a:ea typeface="宋体" pitchFamily="2" charset="-122"/>
        <a:cs typeface="+mn-cs"/>
      </a:defRPr>
    </a:lvl6pPr>
    <a:lvl7pPr marL="2743200" algn="l" defTabSz="914400" rtl="0" eaLnBrk="1" latinLnBrk="0" hangingPunct="1">
      <a:defRPr sz="2400" kern="1200">
        <a:solidFill>
          <a:schemeClr val="tx1"/>
        </a:solidFill>
        <a:latin typeface="Times New Roman" pitchFamily="18" charset="0"/>
        <a:ea typeface="宋体" pitchFamily="2" charset="-122"/>
        <a:cs typeface="+mn-cs"/>
      </a:defRPr>
    </a:lvl7pPr>
    <a:lvl8pPr marL="3200400" algn="l" defTabSz="914400" rtl="0" eaLnBrk="1" latinLnBrk="0" hangingPunct="1">
      <a:defRPr sz="2400" kern="1200">
        <a:solidFill>
          <a:schemeClr val="tx1"/>
        </a:solidFill>
        <a:latin typeface="Times New Roman" pitchFamily="18" charset="0"/>
        <a:ea typeface="宋体" pitchFamily="2" charset="-122"/>
        <a:cs typeface="+mn-cs"/>
      </a:defRPr>
    </a:lvl8pPr>
    <a:lvl9pPr marL="3657600" algn="l" defTabSz="914400" rtl="0" eaLnBrk="1" latinLnBrk="0" hangingPunct="1">
      <a:defRPr sz="2400" kern="1200">
        <a:solidFill>
          <a:schemeClr val="tx1"/>
        </a:solidFill>
        <a:latin typeface="Times New Roman" pitchFamily="18"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6FFFF"/>
    <a:srgbClr val="F2FF79"/>
    <a:srgbClr val="EEF088"/>
    <a:srgbClr val="0033CC"/>
    <a:srgbClr val="336600"/>
    <a:srgbClr val="008000"/>
    <a:srgbClr val="6DB0DB"/>
    <a:srgbClr val="0042A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8B1032C-EA38-4F05-BA0D-38AFFFC7BED3}" styleName="浅色样式 3 - 强调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中度样式 1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D083AE6-46FA-4A59-8FB0-9F97EB10719F}" styleName="浅色样式 3 - 强调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164"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7788" cy="7373778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4"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4"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2.wmf"/><Relationship Id="rId7" Type="http://schemas.openxmlformats.org/officeDocument/2006/relationships/image" Target="../media/image16.wmf"/><Relationship Id="rId2" Type="http://schemas.openxmlformats.org/officeDocument/2006/relationships/image" Target="../media/image11.wmf"/><Relationship Id="rId1" Type="http://schemas.openxmlformats.org/officeDocument/2006/relationships/image" Target="../media/image10.wmf"/><Relationship Id="rId6"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22.wmf"/><Relationship Id="rId1"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2696B6-BA23-4912-8F7B-70A21AF43CCD}" type="datetimeFigureOut">
              <a:rPr lang="zh-CN" altLang="en-US" smtClean="0"/>
              <a:pPr/>
              <a:t>2014-8-17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7E54B1-C46F-4D69-9FFE-23AC77B9B036}" type="slidenum">
              <a:rPr lang="zh-CN" altLang="en-US" smtClean="0"/>
              <a:pPr/>
              <a:t>‹#›</a:t>
            </a:fld>
            <a:endParaRPr lang="zh-CN" altLang="en-US"/>
          </a:p>
        </p:txBody>
      </p:sp>
    </p:spTree>
    <p:extLst>
      <p:ext uri="{BB962C8B-B14F-4D97-AF65-F5344CB8AC3E}">
        <p14:creationId xmlns:p14="http://schemas.microsoft.com/office/powerpoint/2010/main" xmlns="" val="3527747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20</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29</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30</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31</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32</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33</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34</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35</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36</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37</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38</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21</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39</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40</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41</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42</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43</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44</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45</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46</a:t>
            </a:fld>
            <a:endParaRPr lang="zh-CN" altLang="en-US"/>
          </a:p>
        </p:txBody>
      </p:sp>
    </p:spTree>
    <p:extLst>
      <p:ext uri="{BB962C8B-B14F-4D97-AF65-F5344CB8AC3E}">
        <p14:creationId xmlns:p14="http://schemas.microsoft.com/office/powerpoint/2010/main" xmlns="" val="1649297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22</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23</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24</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25</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26</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27</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28</a:t>
            </a:fld>
            <a:endParaRPr lang="zh-CN" altLang="en-US"/>
          </a:p>
        </p:txBody>
      </p:sp>
    </p:spTree>
    <p:extLst>
      <p:ext uri="{BB962C8B-B14F-4D97-AF65-F5344CB8AC3E}">
        <p14:creationId xmlns:p14="http://schemas.microsoft.com/office/powerpoint/2010/main" xmlns="" val="3633103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C06A6B51-2645-4E08-A736-5BF839142C29}" type="slidenum">
              <a:rPr lang="en-US" altLang="zh-CN"/>
              <a:pPr>
                <a:defRPr/>
              </a:pPr>
              <a:t>‹#›</a:t>
            </a:fld>
            <a:endParaRPr lang="en-US" altLang="zh-CN"/>
          </a:p>
        </p:txBody>
      </p:sp>
    </p:spTree>
    <p:extLst>
      <p:ext uri="{BB962C8B-B14F-4D97-AF65-F5344CB8AC3E}">
        <p14:creationId xmlns:p14="http://schemas.microsoft.com/office/powerpoint/2010/main" xmlns="" val="1542525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010D0DF6-BE23-4B65-8944-6A21E371C19E}" type="slidenum">
              <a:rPr lang="en-US" altLang="zh-CN"/>
              <a:pPr>
                <a:defRPr/>
              </a:pPr>
              <a:t>‹#›</a:t>
            </a:fld>
            <a:endParaRPr lang="en-US" altLang="zh-CN"/>
          </a:p>
        </p:txBody>
      </p:sp>
    </p:spTree>
    <p:extLst>
      <p:ext uri="{BB962C8B-B14F-4D97-AF65-F5344CB8AC3E}">
        <p14:creationId xmlns:p14="http://schemas.microsoft.com/office/powerpoint/2010/main" xmlns="" val="3032443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B6A9D7FB-B089-48F8-88BF-13665F9880F9}" type="slidenum">
              <a:rPr lang="en-US" altLang="zh-CN"/>
              <a:pPr>
                <a:defRPr/>
              </a:pPr>
              <a:t>‹#›</a:t>
            </a:fld>
            <a:endParaRPr lang="en-US" altLang="zh-CN"/>
          </a:p>
        </p:txBody>
      </p:sp>
    </p:spTree>
    <p:extLst>
      <p:ext uri="{BB962C8B-B14F-4D97-AF65-F5344CB8AC3E}">
        <p14:creationId xmlns:p14="http://schemas.microsoft.com/office/powerpoint/2010/main" xmlns="" val="38589271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E1F70F1B-DC0D-407C-8FC2-D166B955B02F}" type="slidenum">
              <a:rPr lang="en-US" altLang="zh-CN"/>
              <a:pPr>
                <a:defRPr/>
              </a:pPr>
              <a:t>‹#›</a:t>
            </a:fld>
            <a:endParaRPr lang="en-US" altLang="zh-CN"/>
          </a:p>
        </p:txBody>
      </p:sp>
    </p:spTree>
    <p:extLst>
      <p:ext uri="{BB962C8B-B14F-4D97-AF65-F5344CB8AC3E}">
        <p14:creationId xmlns:p14="http://schemas.microsoft.com/office/powerpoint/2010/main" xmlns="" val="2107629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3FE23CA4-0410-46A1-98A5-E418B5578A88}" type="slidenum">
              <a:rPr lang="en-US" altLang="zh-CN"/>
              <a:pPr>
                <a:defRPr/>
              </a:pPr>
              <a:t>‹#›</a:t>
            </a:fld>
            <a:endParaRPr lang="en-US" altLang="zh-CN"/>
          </a:p>
        </p:txBody>
      </p:sp>
    </p:spTree>
    <p:extLst>
      <p:ext uri="{BB962C8B-B14F-4D97-AF65-F5344CB8AC3E}">
        <p14:creationId xmlns:p14="http://schemas.microsoft.com/office/powerpoint/2010/main" xmlns="" val="852957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0A0DA941-01A4-4C1C-902E-C12C6840204A}" type="slidenum">
              <a:rPr lang="en-US" altLang="zh-CN"/>
              <a:pPr>
                <a:defRPr/>
              </a:pPr>
              <a:t>‹#›</a:t>
            </a:fld>
            <a:endParaRPr lang="en-US" altLang="zh-CN"/>
          </a:p>
        </p:txBody>
      </p:sp>
    </p:spTree>
    <p:extLst>
      <p:ext uri="{BB962C8B-B14F-4D97-AF65-F5344CB8AC3E}">
        <p14:creationId xmlns:p14="http://schemas.microsoft.com/office/powerpoint/2010/main" xmlns="" val="2934813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1092997C-780D-4CA0-B146-814D1659B7C7}" type="slidenum">
              <a:rPr lang="en-US" altLang="zh-CN"/>
              <a:pPr>
                <a:defRPr/>
              </a:pPr>
              <a:t>‹#›</a:t>
            </a:fld>
            <a:endParaRPr lang="en-US" altLang="zh-CN"/>
          </a:p>
        </p:txBody>
      </p:sp>
    </p:spTree>
    <p:extLst>
      <p:ext uri="{BB962C8B-B14F-4D97-AF65-F5344CB8AC3E}">
        <p14:creationId xmlns:p14="http://schemas.microsoft.com/office/powerpoint/2010/main" xmlns="" val="2513171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C97E1290-6D64-452E-BFE8-B57DEC47B930}" type="slidenum">
              <a:rPr lang="en-US" altLang="zh-CN"/>
              <a:pPr>
                <a:defRPr/>
              </a:pPr>
              <a:t>‹#›</a:t>
            </a:fld>
            <a:endParaRPr lang="en-US" altLang="zh-CN"/>
          </a:p>
        </p:txBody>
      </p:sp>
    </p:spTree>
    <p:extLst>
      <p:ext uri="{BB962C8B-B14F-4D97-AF65-F5344CB8AC3E}">
        <p14:creationId xmlns:p14="http://schemas.microsoft.com/office/powerpoint/2010/main" xmlns="" val="1475434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7AD7F2C2-6D41-411A-9601-DEB6CB358E43}" type="slidenum">
              <a:rPr lang="en-US" altLang="zh-CN"/>
              <a:pPr>
                <a:defRPr/>
              </a:pPr>
              <a:t>‹#›</a:t>
            </a:fld>
            <a:endParaRPr lang="en-US" altLang="zh-CN"/>
          </a:p>
        </p:txBody>
      </p:sp>
    </p:spTree>
    <p:extLst>
      <p:ext uri="{BB962C8B-B14F-4D97-AF65-F5344CB8AC3E}">
        <p14:creationId xmlns:p14="http://schemas.microsoft.com/office/powerpoint/2010/main" xmlns="" val="1684932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C007B430-D721-446E-8631-B36380CEF926}" type="slidenum">
              <a:rPr lang="en-US" altLang="zh-CN"/>
              <a:pPr>
                <a:defRPr/>
              </a:pPr>
              <a:t>‹#›</a:t>
            </a:fld>
            <a:endParaRPr lang="en-US" altLang="zh-CN"/>
          </a:p>
        </p:txBody>
      </p:sp>
    </p:spTree>
    <p:extLst>
      <p:ext uri="{BB962C8B-B14F-4D97-AF65-F5344CB8AC3E}">
        <p14:creationId xmlns:p14="http://schemas.microsoft.com/office/powerpoint/2010/main" xmlns="" val="40621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E2743FCD-D037-4827-B51F-DA70136C66DF}" type="slidenum">
              <a:rPr lang="en-US" altLang="zh-CN"/>
              <a:pPr>
                <a:defRPr/>
              </a:pPr>
              <a:t>‹#›</a:t>
            </a:fld>
            <a:endParaRPr lang="en-US" altLang="zh-CN"/>
          </a:p>
        </p:txBody>
      </p:sp>
    </p:spTree>
    <p:extLst>
      <p:ext uri="{BB962C8B-B14F-4D97-AF65-F5344CB8AC3E}">
        <p14:creationId xmlns:p14="http://schemas.microsoft.com/office/powerpoint/2010/main" xmlns="" val="3055834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8AD098D-9539-4DB6-9B54-7B4A58B9D481}" type="slidenum">
              <a:rPr lang="en-US" altLang="zh-CN"/>
              <a:pPr>
                <a:defRPr/>
              </a:pPr>
              <a:t>‹#›</a:t>
            </a:fld>
            <a:endParaRPr lang="en-US" altLang="zh-CN"/>
          </a:p>
        </p:txBody>
      </p:sp>
    </p:spTree>
    <p:extLst>
      <p:ext uri="{BB962C8B-B14F-4D97-AF65-F5344CB8AC3E}">
        <p14:creationId xmlns:p14="http://schemas.microsoft.com/office/powerpoint/2010/main" xmlns="" val="3310316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latin typeface="+mn-lt"/>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latin typeface="+mn-lt"/>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latin typeface="+mn-lt"/>
              </a:defRPr>
            </a:lvl1pPr>
          </a:lstStyle>
          <a:p>
            <a:pPr>
              <a:defRPr/>
            </a:pPr>
            <a:fld id="{07E84531-6EA0-4FBE-A956-D40F1AAE08B9}"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oleObject" Target="../embeddings/oleObject18.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1.xml"/><Relationship Id="rId1" Type="http://schemas.openxmlformats.org/officeDocument/2006/relationships/vmlDrawing" Target="../drawings/vmlDrawing5.v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1.xml"/><Relationship Id="rId1" Type="http://schemas.openxmlformats.org/officeDocument/2006/relationships/vmlDrawing" Target="../drawings/vmlDrawing6.v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1.bin"/><Relationship Id="rId7" Type="http://schemas.openxmlformats.org/officeDocument/2006/relationships/oleObject" Target="../embeddings/oleObject25.bin"/><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oleObject" Target="../embeddings/oleObject24.bin"/><Relationship Id="rId5" Type="http://schemas.openxmlformats.org/officeDocument/2006/relationships/oleObject" Target="../embeddings/oleObject23.bin"/><Relationship Id="rId4" Type="http://schemas.openxmlformats.org/officeDocument/2006/relationships/oleObject" Target="../embeddings/oleObject22.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oleObject" Target="../embeddings/oleObject27.bin"/></Relationships>
</file>

<file path=ppt/slides/_rels/slide18.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1.e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3.emf"/></Relationships>
</file>

<file path=ppt/slides/_rels/slide23.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37.emf"/><Relationship Id="rId5" Type="http://schemas.openxmlformats.org/officeDocument/2006/relationships/image" Target="../media/image36.emf"/><Relationship Id="rId4" Type="http://schemas.openxmlformats.org/officeDocument/2006/relationships/image" Target="../media/image35.emf"/></Relationships>
</file>

<file path=ppt/slides/_rels/slide24.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vmlDrawing" Target="../drawings/vmlDrawing9.vml"/><Relationship Id="rId5" Type="http://schemas.openxmlformats.org/officeDocument/2006/relationships/oleObject" Target="../embeddings/oleObject29.bin"/><Relationship Id="rId4" Type="http://schemas.openxmlformats.org/officeDocument/2006/relationships/oleObject" Target="../embeddings/oleObject28.bin"/></Relationships>
</file>

<file path=ppt/slides/_rels/slide29.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5.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48.emf"/></Relationships>
</file>

<file path=ppt/slides/_rels/slide32.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50.emf"/></Relationships>
</file>

<file path=ppt/slides/_rels/slide33.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53.emf"/><Relationship Id="rId4" Type="http://schemas.openxmlformats.org/officeDocument/2006/relationships/image" Target="../media/image52.emf"/></Relationships>
</file>

<file path=ppt/slides/_rels/slide34.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59.emf"/></Relationships>
</file>

<file path=ppt/slides/_rels/slide42.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61.emf"/></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vmlDrawing" Target="../drawings/vmlDrawing10.vml"/><Relationship Id="rId6" Type="http://schemas.openxmlformats.org/officeDocument/2006/relationships/image" Target="../media/image64.emf"/><Relationship Id="rId5" Type="http://schemas.openxmlformats.org/officeDocument/2006/relationships/oleObject" Target="../embeddings/oleObject30.bin"/><Relationship Id="rId4" Type="http://schemas.openxmlformats.org/officeDocument/2006/relationships/image" Target="../media/image63.emf"/></Relationships>
</file>

<file path=ppt/slides/_rels/slide44.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oleObject" Target="../embeddings/oleObject10.bin"/><Relationship Id="rId7" Type="http://schemas.openxmlformats.org/officeDocument/2006/relationships/oleObject" Target="../embeddings/oleObject14.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13.bin"/><Relationship Id="rId5" Type="http://schemas.openxmlformats.org/officeDocument/2006/relationships/oleObject" Target="../embeddings/oleObject12.bin"/><Relationship Id="rId4" Type="http://schemas.openxmlformats.org/officeDocument/2006/relationships/oleObject" Target="../embeddings/oleObject11.bin"/><Relationship Id="rId9" Type="http://schemas.openxmlformats.org/officeDocument/2006/relationships/oleObject" Target="../embeddings/oleObject1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3C1C9879-7DCC-4898-A7FE-FB45AE4AAA89}" type="slidenum">
              <a:rPr lang="en-US" altLang="zh-CN" sz="800">
                <a:solidFill>
                  <a:schemeClr val="bg1"/>
                </a:solidFill>
              </a:rPr>
              <a:pPr algn="r" eaLnBrk="1" hangingPunct="1"/>
              <a:t>1</a:t>
            </a:fld>
            <a:r>
              <a:rPr lang="en-US" altLang="zh-CN" sz="800">
                <a:solidFill>
                  <a:schemeClr val="bg1"/>
                </a:solidFill>
              </a:rPr>
              <a:t> ]</a:t>
            </a:r>
          </a:p>
        </p:txBody>
      </p:sp>
      <p:sp>
        <p:nvSpPr>
          <p:cNvPr id="2051" name="Text Box 14"/>
          <p:cNvSpPr txBox="1">
            <a:spLocks noChangeArrowheads="1"/>
          </p:cNvSpPr>
          <p:nvPr/>
        </p:nvSpPr>
        <p:spPr bwMode="auto">
          <a:xfrm>
            <a:off x="395288" y="714139"/>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dirty="0">
                <a:latin typeface="楷体_GB2312" pitchFamily="49" charset="-122"/>
                <a:ea typeface="楷体_GB2312" pitchFamily="49" charset="-122"/>
              </a:rPr>
              <a:t>6</a:t>
            </a:r>
            <a:r>
              <a:rPr lang="en-US" altLang="zh-CN" dirty="0" smtClean="0">
                <a:latin typeface="楷体_GB2312" pitchFamily="49" charset="-122"/>
                <a:ea typeface="楷体_GB2312" pitchFamily="49" charset="-122"/>
              </a:rPr>
              <a:t> </a:t>
            </a:r>
            <a:r>
              <a:rPr lang="zh-CN" altLang="en-US" dirty="0" smtClean="0">
                <a:latin typeface="楷体_GB2312" pitchFamily="49" charset="-122"/>
                <a:ea typeface="楷体_GB2312" pitchFamily="49" charset="-122"/>
              </a:rPr>
              <a:t>抽样与参数估计</a:t>
            </a:r>
            <a:endParaRPr lang="zh-CN" altLang="en-US" dirty="0">
              <a:latin typeface="楷体_GB2312" pitchFamily="49" charset="-122"/>
              <a:ea typeface="楷体_GB2312" pitchFamily="49" charset="-122"/>
            </a:endParaRPr>
          </a:p>
        </p:txBody>
      </p:sp>
      <p:sp>
        <p:nvSpPr>
          <p:cNvPr id="2052" name="Text Box 20"/>
          <p:cNvSpPr txBox="1">
            <a:spLocks noChangeArrowheads="1"/>
          </p:cNvSpPr>
          <p:nvPr/>
        </p:nvSpPr>
        <p:spPr bwMode="auto">
          <a:xfrm>
            <a:off x="250825" y="1239838"/>
            <a:ext cx="85693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b="1" i="1" dirty="0">
                <a:solidFill>
                  <a:srgbClr val="008000"/>
                </a:solidFill>
                <a:ea typeface="楷体_GB2312" pitchFamily="49" charset="-122"/>
              </a:rPr>
              <a:t>Chapter </a:t>
            </a:r>
            <a:r>
              <a:rPr lang="en-US" altLang="zh-CN" b="1" i="1" dirty="0" smtClean="0">
                <a:solidFill>
                  <a:srgbClr val="008000"/>
                </a:solidFill>
                <a:ea typeface="楷体_GB2312" pitchFamily="49" charset="-122"/>
              </a:rPr>
              <a:t>6 </a:t>
            </a:r>
            <a:r>
              <a:rPr lang="en-US" altLang="zh-CN" b="1" i="1" dirty="0">
                <a:solidFill>
                  <a:srgbClr val="008000"/>
                </a:solidFill>
                <a:ea typeface="楷体_GB2312" pitchFamily="49" charset="-122"/>
              </a:rPr>
              <a:t>Sampling and Parameter Estimation</a:t>
            </a:r>
            <a:endParaRPr lang="en-US" altLang="zh-CN" b="1" i="1" dirty="0">
              <a:solidFill>
                <a:srgbClr val="008000"/>
              </a:solidFill>
            </a:endParaRPr>
          </a:p>
        </p:txBody>
      </p:sp>
      <p:sp>
        <p:nvSpPr>
          <p:cNvPr id="2053" name="Text Box 25"/>
          <p:cNvSpPr txBox="1">
            <a:spLocks noChangeArrowheads="1"/>
          </p:cNvSpPr>
          <p:nvPr/>
        </p:nvSpPr>
        <p:spPr bwMode="auto">
          <a:xfrm>
            <a:off x="466725" y="1997075"/>
            <a:ext cx="8208963" cy="2677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eaLnBrk="1" hangingPunct="1"/>
            <a:r>
              <a:rPr lang="zh-CN" altLang="en-US" dirty="0">
                <a:ea typeface="楷体_GB2312" pitchFamily="49" charset="-122"/>
              </a:rPr>
              <a:t>主要内容：</a:t>
            </a:r>
            <a:endParaRPr lang="en-US" altLang="zh-CN" dirty="0">
              <a:ea typeface="楷体_GB2312" pitchFamily="49" charset="-122"/>
            </a:endParaRPr>
          </a:p>
          <a:p>
            <a:pPr eaLnBrk="1" hangingPunct="1"/>
            <a:r>
              <a:rPr lang="en-US" altLang="zh-CN" dirty="0">
                <a:ea typeface="楷体_GB2312" pitchFamily="49" charset="-122"/>
              </a:rPr>
              <a:t>6</a:t>
            </a:r>
            <a:r>
              <a:rPr lang="en-US" altLang="zh-CN" dirty="0" smtClean="0">
                <a:ea typeface="楷体_GB2312" pitchFamily="49" charset="-122"/>
              </a:rPr>
              <a:t>.1 </a:t>
            </a:r>
            <a:r>
              <a:rPr lang="zh-CN" altLang="en-US" dirty="0" smtClean="0">
                <a:ea typeface="楷体_GB2312" pitchFamily="49" charset="-122"/>
              </a:rPr>
              <a:t>抽样分布中的几个基本概念</a:t>
            </a:r>
            <a:endParaRPr lang="en-US" altLang="zh-CN" dirty="0">
              <a:ea typeface="楷体_GB2312" pitchFamily="49" charset="-122"/>
            </a:endParaRPr>
          </a:p>
          <a:p>
            <a:pPr eaLnBrk="1" hangingPunct="1"/>
            <a:r>
              <a:rPr lang="en-US" altLang="zh-CN" dirty="0">
                <a:ea typeface="楷体_GB2312" pitchFamily="49" charset="-122"/>
              </a:rPr>
              <a:t>6</a:t>
            </a:r>
            <a:r>
              <a:rPr lang="en-US" altLang="zh-CN" dirty="0" smtClean="0">
                <a:ea typeface="楷体_GB2312" pitchFamily="49" charset="-122"/>
              </a:rPr>
              <a:t>.2 </a:t>
            </a:r>
            <a:r>
              <a:rPr lang="zh-CN" altLang="en-US" dirty="0" smtClean="0">
                <a:ea typeface="楷体_GB2312" pitchFamily="49" charset="-122"/>
              </a:rPr>
              <a:t>抽样分布理论</a:t>
            </a:r>
            <a:endParaRPr lang="en-US" altLang="zh-CN" dirty="0" smtClean="0">
              <a:ea typeface="楷体_GB2312" pitchFamily="49" charset="-122"/>
            </a:endParaRPr>
          </a:p>
          <a:p>
            <a:pPr eaLnBrk="1" hangingPunct="1"/>
            <a:r>
              <a:rPr lang="en-US" altLang="zh-CN" dirty="0">
                <a:ea typeface="楷体_GB2312" pitchFamily="49" charset="-122"/>
              </a:rPr>
              <a:t>6</a:t>
            </a:r>
            <a:r>
              <a:rPr lang="en-US" altLang="zh-CN" dirty="0" smtClean="0">
                <a:ea typeface="楷体_GB2312" pitchFamily="49" charset="-122"/>
              </a:rPr>
              <a:t>.3 </a:t>
            </a:r>
            <a:r>
              <a:rPr lang="zh-CN" altLang="en-US" dirty="0" smtClean="0">
                <a:ea typeface="楷体_GB2312" pitchFamily="49" charset="-122"/>
              </a:rPr>
              <a:t>参数估计的一般原理</a:t>
            </a:r>
            <a:endParaRPr lang="en-US" altLang="zh-CN" dirty="0" smtClean="0">
              <a:ea typeface="楷体_GB2312" pitchFamily="49" charset="-122"/>
            </a:endParaRPr>
          </a:p>
          <a:p>
            <a:pPr eaLnBrk="1" hangingPunct="1"/>
            <a:r>
              <a:rPr lang="en-US" altLang="zh-CN" dirty="0">
                <a:ea typeface="楷体_GB2312" pitchFamily="49" charset="-122"/>
              </a:rPr>
              <a:t>6</a:t>
            </a:r>
            <a:r>
              <a:rPr lang="en-US" altLang="zh-CN" dirty="0" smtClean="0">
                <a:ea typeface="楷体_GB2312" pitchFamily="49" charset="-122"/>
              </a:rPr>
              <a:t>.4 </a:t>
            </a:r>
            <a:r>
              <a:rPr lang="zh-CN" altLang="en-US" dirty="0" smtClean="0">
                <a:ea typeface="楷体_GB2312" pitchFamily="49" charset="-122"/>
              </a:rPr>
              <a:t>不同抽样组织方式下的区间估计</a:t>
            </a:r>
            <a:endParaRPr lang="en-US" altLang="zh-CN" dirty="0">
              <a:ea typeface="楷体_GB2312" pitchFamily="49"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3178BF5E-81EB-42C7-B7D7-8FE0DAF5B620}" type="slidenum">
              <a:rPr lang="en-US" altLang="zh-CN" sz="800">
                <a:solidFill>
                  <a:schemeClr val="bg1"/>
                </a:solidFill>
              </a:rPr>
              <a:pPr algn="r" eaLnBrk="1" hangingPunct="1"/>
              <a:t>10</a:t>
            </a:fld>
            <a:r>
              <a:rPr lang="en-US" altLang="zh-CN" sz="800">
                <a:solidFill>
                  <a:schemeClr val="bg1"/>
                </a:solidFill>
              </a:rPr>
              <a:t> ]</a:t>
            </a:r>
          </a:p>
        </p:txBody>
      </p:sp>
      <p:sp>
        <p:nvSpPr>
          <p:cNvPr id="6" name="Text Box 11"/>
          <p:cNvSpPr txBox="1">
            <a:spLocks noChangeArrowheads="1"/>
          </p:cNvSpPr>
          <p:nvPr/>
        </p:nvSpPr>
        <p:spPr bwMode="auto">
          <a:xfrm>
            <a:off x="415132" y="1196690"/>
            <a:ext cx="8424862" cy="461665"/>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6.2.2  </a:t>
            </a:r>
            <a:r>
              <a:rPr lang="zh-CN" altLang="en-US" dirty="0">
                <a:latin typeface="楷体_GB2312" pitchFamily="49" charset="-122"/>
                <a:ea typeface="楷体_GB2312" pitchFamily="49" charset="-122"/>
              </a:rPr>
              <a:t>有关抽样分布的主要定理</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197644" y="1916790"/>
            <a:ext cx="8642350" cy="4093428"/>
          </a:xfrm>
          <a:prstGeom prst="rect">
            <a:avLst/>
          </a:prstGeom>
          <a:noFill/>
          <a:ln w="9525" algn="ctr">
            <a:noFill/>
            <a:miter lim="800000"/>
            <a:headEnd/>
            <a:tailEnd/>
          </a:ln>
          <a:effectLst/>
        </p:spPr>
        <p:txBody>
          <a:bodyPr>
            <a:spAutoFit/>
          </a:bodyPr>
          <a:lstStyle/>
          <a:p>
            <a:pPr marL="457200" indent="-457200">
              <a:buAutoNum type="arabicPeriod" startAt="3"/>
              <a:defRPr/>
            </a:pPr>
            <a:r>
              <a:rPr lang="zh-CN" altLang="en-US" sz="2000" b="1" dirty="0" smtClean="0"/>
              <a:t>样本</a:t>
            </a:r>
            <a:r>
              <a:rPr lang="zh-CN" altLang="en-US" sz="2000" b="1" dirty="0"/>
              <a:t>成数的抽样分布</a:t>
            </a:r>
            <a:r>
              <a:rPr lang="zh-CN" altLang="en-US" sz="2000" b="1" dirty="0" smtClean="0"/>
              <a:t>定理</a:t>
            </a:r>
            <a:endParaRPr lang="en-US" altLang="zh-CN" sz="2000" b="1" dirty="0" smtClean="0"/>
          </a:p>
          <a:p>
            <a:pPr>
              <a:defRPr/>
            </a:pPr>
            <a:r>
              <a:rPr lang="zh-CN" altLang="en-US" sz="2000" dirty="0" smtClean="0"/>
              <a:t>       成数</a:t>
            </a:r>
            <a:r>
              <a:rPr lang="zh-CN" altLang="en-US" sz="2000" dirty="0"/>
              <a:t>是假定总体单位的某种标志其标志表现只有两种，其中具有一种表现的单位数占总单位数的比率，又称为比率</a:t>
            </a:r>
            <a:r>
              <a:rPr lang="zh-CN" altLang="en-US" sz="2000" dirty="0" smtClean="0"/>
              <a:t>。</a:t>
            </a:r>
            <a:endParaRPr lang="en-US" altLang="zh-CN" sz="2000" dirty="0" smtClean="0"/>
          </a:p>
          <a:p>
            <a:pPr>
              <a:defRPr/>
            </a:pPr>
            <a:r>
              <a:rPr lang="en-US" altLang="zh-CN" sz="2000" dirty="0" smtClean="0"/>
              <a:t>        </a:t>
            </a:r>
            <a:r>
              <a:rPr lang="zh-CN" altLang="zh-CN" sz="2000" dirty="0" smtClean="0"/>
              <a:t>现</a:t>
            </a:r>
            <a:r>
              <a:rPr lang="zh-CN" altLang="zh-CN" sz="2000" dirty="0"/>
              <a:t>从二项分布总体中随机抽取</a:t>
            </a:r>
            <a:r>
              <a:rPr lang="en-US" altLang="zh-CN" sz="2000" dirty="0"/>
              <a:t>n</a:t>
            </a:r>
            <a:r>
              <a:rPr lang="zh-CN" altLang="zh-CN" sz="2000" dirty="0"/>
              <a:t>个单位组成样本，计算样本成数</a:t>
            </a:r>
            <a:r>
              <a:rPr lang="en-US" altLang="zh-CN" sz="2000" dirty="0"/>
              <a:t>p</a:t>
            </a:r>
            <a:r>
              <a:rPr lang="zh-CN" altLang="zh-CN" sz="2000" dirty="0"/>
              <a:t>。根据中心极限定理，其样本成数</a:t>
            </a:r>
            <a:r>
              <a:rPr lang="en-US" altLang="zh-CN" sz="2000" dirty="0"/>
              <a:t>p</a:t>
            </a:r>
            <a:r>
              <a:rPr lang="zh-CN" altLang="zh-CN" sz="2000" dirty="0"/>
              <a:t>的抽样分布，当</a:t>
            </a:r>
            <a:r>
              <a:rPr lang="en-US" altLang="zh-CN" sz="2000" dirty="0"/>
              <a:t>n</a:t>
            </a:r>
            <a:r>
              <a:rPr lang="zh-CN" altLang="zh-CN" sz="2000" dirty="0"/>
              <a:t>足够大（一般</a:t>
            </a:r>
            <a:r>
              <a:rPr lang="en-US" altLang="zh-CN" sz="2000" dirty="0"/>
              <a:t>np&gt;5</a:t>
            </a:r>
            <a:r>
              <a:rPr lang="zh-CN" altLang="zh-CN" sz="2000" dirty="0"/>
              <a:t>，</a:t>
            </a:r>
            <a:r>
              <a:rPr lang="en-US" altLang="zh-CN" sz="2000" dirty="0"/>
              <a:t>n(1-p)&gt;5</a:t>
            </a:r>
            <a:r>
              <a:rPr lang="zh-CN" altLang="zh-CN" sz="2000" dirty="0"/>
              <a:t>）时，趋近于均值</a:t>
            </a:r>
            <a:r>
              <a:rPr lang="en-US" altLang="zh-CN" sz="2000" dirty="0"/>
              <a:t>P</a:t>
            </a:r>
            <a:r>
              <a:rPr lang="zh-CN" altLang="zh-CN" sz="2000" dirty="0"/>
              <a:t>、方差为</a:t>
            </a:r>
            <a:r>
              <a:rPr lang="en-US" altLang="zh-CN" sz="2000" dirty="0"/>
              <a:t> </a:t>
            </a:r>
            <a:r>
              <a:rPr lang="zh-CN" altLang="zh-CN" sz="2000" dirty="0"/>
              <a:t>的正态分布</a:t>
            </a:r>
            <a:r>
              <a:rPr lang="zh-CN" altLang="zh-CN" sz="2000" dirty="0" smtClean="0"/>
              <a:t>。</a:t>
            </a:r>
            <a:endParaRPr lang="en-US" altLang="zh-CN" sz="2000" dirty="0" smtClean="0"/>
          </a:p>
          <a:p>
            <a:pPr>
              <a:defRPr/>
            </a:pPr>
            <a:r>
              <a:rPr lang="zh-CN" altLang="zh-CN" sz="2000" dirty="0"/>
              <a:t>重复抽样：</a:t>
            </a:r>
            <a:r>
              <a:rPr lang="en-US" altLang="zh-CN" sz="2000" dirty="0"/>
              <a:t>z= 	                 </a:t>
            </a:r>
            <a:r>
              <a:rPr lang="en-US" altLang="zh-CN" sz="2000" dirty="0" smtClean="0"/>
              <a:t>                                       </a:t>
            </a:r>
            <a:r>
              <a:rPr lang="en-US" altLang="zh-CN" sz="2000" dirty="0"/>
              <a:t>(6.6)</a:t>
            </a:r>
            <a:endParaRPr lang="zh-CN" altLang="zh-CN" sz="2000" dirty="0"/>
          </a:p>
          <a:p>
            <a:pPr>
              <a:defRPr/>
            </a:pPr>
            <a:endParaRPr lang="en-US" altLang="zh-CN" sz="2000" dirty="0" smtClean="0"/>
          </a:p>
          <a:p>
            <a:pPr>
              <a:defRPr/>
            </a:pPr>
            <a:r>
              <a:rPr lang="zh-CN" altLang="zh-CN" sz="2000" dirty="0" smtClean="0"/>
              <a:t>或</a:t>
            </a:r>
            <a:r>
              <a:rPr lang="zh-CN" altLang="zh-CN" sz="2000" dirty="0"/>
              <a:t>不重复抽样：</a:t>
            </a:r>
            <a:r>
              <a:rPr lang="en-US" altLang="zh-CN" sz="2000" dirty="0"/>
              <a:t>z=          </a:t>
            </a:r>
            <a:r>
              <a:rPr lang="en-US" altLang="zh-CN" sz="2000" dirty="0" smtClean="0"/>
              <a:t>                                             </a:t>
            </a:r>
            <a:r>
              <a:rPr lang="en-US" altLang="zh-CN" sz="2000" dirty="0"/>
              <a:t>(6.7)</a:t>
            </a:r>
            <a:endParaRPr lang="zh-CN" altLang="zh-CN" sz="2000" dirty="0"/>
          </a:p>
          <a:p>
            <a:pPr>
              <a:defRPr/>
            </a:pPr>
            <a:endParaRPr lang="en-US" altLang="zh-CN" sz="2000" dirty="0" smtClean="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xmlns="" val="519969788"/>
              </p:ext>
            </p:extLst>
          </p:nvPr>
        </p:nvGraphicFramePr>
        <p:xfrm>
          <a:off x="2123660" y="4149100"/>
          <a:ext cx="2561719" cy="576080"/>
        </p:xfrm>
        <a:graphic>
          <a:graphicData uri="http://schemas.openxmlformats.org/presentationml/2006/ole">
            <p:oleObj spid="_x0000_s102413" name="公式" r:id="rId3" imgW="1993900" imgH="444500" progId="Equation.3">
              <p:embed/>
            </p:oleObj>
          </a:graphicData>
        </a:graphic>
      </p:graphicFrame>
      <p:sp>
        <p:nvSpPr>
          <p:cNvPr id="1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1" name="对象 20"/>
          <p:cNvGraphicFramePr>
            <a:graphicFrameLocks noChangeAspect="1"/>
          </p:cNvGraphicFramePr>
          <p:nvPr>
            <p:extLst>
              <p:ext uri="{D42A27DB-BD31-4B8C-83A1-F6EECF244321}">
                <p14:modId xmlns:p14="http://schemas.microsoft.com/office/powerpoint/2010/main" xmlns="" val="2304748455"/>
              </p:ext>
            </p:extLst>
          </p:nvPr>
        </p:nvGraphicFramePr>
        <p:xfrm>
          <a:off x="2555720" y="5013220"/>
          <a:ext cx="3030505" cy="864120"/>
        </p:xfrm>
        <a:graphic>
          <a:graphicData uri="http://schemas.openxmlformats.org/presentationml/2006/ole">
            <p:oleObj spid="_x0000_s102414" name="公式" r:id="rId4" imgW="2374900" imgH="673100" progId="Equation.3">
              <p:embed/>
            </p:oleObj>
          </a:graphicData>
        </a:graphic>
      </p:graphicFrame>
    </p:spTree>
    <p:extLst>
      <p:ext uri="{BB962C8B-B14F-4D97-AF65-F5344CB8AC3E}">
        <p14:creationId xmlns:p14="http://schemas.microsoft.com/office/powerpoint/2010/main" xmlns="" val="25653053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3178BF5E-81EB-42C7-B7D7-8FE0DAF5B620}" type="slidenum">
              <a:rPr lang="en-US" altLang="zh-CN" sz="800">
                <a:solidFill>
                  <a:schemeClr val="bg1"/>
                </a:solidFill>
              </a:rPr>
              <a:pPr algn="r" eaLnBrk="1" hangingPunct="1"/>
              <a:t>11</a:t>
            </a:fld>
            <a:r>
              <a:rPr lang="en-US" altLang="zh-CN" sz="800">
                <a:solidFill>
                  <a:schemeClr val="bg1"/>
                </a:solidFill>
              </a:rPr>
              <a:t> ]</a:t>
            </a:r>
          </a:p>
        </p:txBody>
      </p:sp>
      <p:sp>
        <p:nvSpPr>
          <p:cNvPr id="6" name="Text Box 11"/>
          <p:cNvSpPr txBox="1">
            <a:spLocks noChangeArrowheads="1"/>
          </p:cNvSpPr>
          <p:nvPr/>
        </p:nvSpPr>
        <p:spPr bwMode="auto">
          <a:xfrm>
            <a:off x="415132" y="1196690"/>
            <a:ext cx="8424862" cy="461665"/>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6.2.2  </a:t>
            </a:r>
            <a:r>
              <a:rPr lang="zh-CN" altLang="en-US" dirty="0">
                <a:latin typeface="楷体_GB2312" pitchFamily="49" charset="-122"/>
                <a:ea typeface="楷体_GB2312" pitchFamily="49" charset="-122"/>
              </a:rPr>
              <a:t>有关抽样分布的主要定理</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197644" y="1916790"/>
            <a:ext cx="8642350" cy="3631763"/>
          </a:xfrm>
          <a:prstGeom prst="rect">
            <a:avLst/>
          </a:prstGeom>
          <a:noFill/>
          <a:ln w="9525" algn="ctr">
            <a:noFill/>
            <a:miter lim="800000"/>
            <a:headEnd/>
            <a:tailEnd/>
          </a:ln>
          <a:effectLst/>
        </p:spPr>
        <p:txBody>
          <a:bodyPr>
            <a:spAutoFit/>
          </a:bodyPr>
          <a:lstStyle/>
          <a:p>
            <a:pPr marL="457200" indent="-457200">
              <a:buFont typeface="+mj-lt"/>
              <a:buAutoNum type="arabicPeriod" startAt="4"/>
              <a:defRPr/>
            </a:pPr>
            <a:r>
              <a:rPr lang="zh-CN" altLang="en-US" sz="2000" b="1" dirty="0"/>
              <a:t>小样本分布</a:t>
            </a:r>
            <a:r>
              <a:rPr lang="zh-CN" altLang="en-US" sz="2000" b="1" dirty="0" smtClean="0"/>
              <a:t>定理</a:t>
            </a:r>
            <a:endParaRPr lang="en-US" altLang="zh-CN" sz="2000" b="1" dirty="0" smtClean="0"/>
          </a:p>
          <a:p>
            <a:pPr>
              <a:defRPr/>
            </a:pPr>
            <a:r>
              <a:rPr lang="zh-CN" altLang="zh-CN" sz="2000" dirty="0"/>
              <a:t>如果从均值为</a:t>
            </a:r>
            <a:r>
              <a:rPr lang="en-US" altLang="zh-CN" sz="2000" dirty="0"/>
              <a:t> </a:t>
            </a:r>
            <a:r>
              <a:rPr lang="zh-CN" altLang="zh-CN" sz="2000" dirty="0"/>
              <a:t>、方差</a:t>
            </a:r>
            <a:r>
              <a:rPr lang="en-US" altLang="zh-CN" sz="2000" dirty="0"/>
              <a:t> </a:t>
            </a:r>
            <a:r>
              <a:rPr lang="zh-CN" altLang="zh-CN" sz="2000" dirty="0"/>
              <a:t>未知的正态总体中抽取容量为</a:t>
            </a:r>
            <a:r>
              <a:rPr lang="en-US" altLang="zh-CN" sz="2000" dirty="0"/>
              <a:t>n</a:t>
            </a:r>
            <a:r>
              <a:rPr lang="zh-CN" altLang="zh-CN" sz="2000" dirty="0"/>
              <a:t>的样本，则样本统计量</a:t>
            </a:r>
          </a:p>
          <a:p>
            <a:pPr>
              <a:defRPr/>
            </a:pPr>
            <a:r>
              <a:rPr lang="en-US" altLang="zh-CN" sz="2000" dirty="0"/>
              <a:t> </a:t>
            </a:r>
            <a:r>
              <a:rPr lang="en-US" altLang="zh-CN" sz="2000" dirty="0" smtClean="0"/>
              <a:t>                                                                            (</a:t>
            </a:r>
            <a:r>
              <a:rPr lang="en-US" altLang="zh-CN" sz="2000" dirty="0"/>
              <a:t>6.8</a:t>
            </a:r>
            <a:r>
              <a:rPr lang="en-US" altLang="zh-CN" sz="2000" dirty="0" smtClean="0"/>
              <a:t>)</a:t>
            </a:r>
          </a:p>
          <a:p>
            <a:pPr>
              <a:defRPr/>
            </a:pPr>
            <a:endParaRPr lang="en-US" altLang="zh-CN" sz="2000" dirty="0" smtClean="0"/>
          </a:p>
          <a:p>
            <a:pPr>
              <a:defRPr/>
            </a:pPr>
            <a:r>
              <a:rPr lang="zh-CN" altLang="zh-CN" sz="2000" dirty="0" smtClean="0"/>
              <a:t>服从</a:t>
            </a:r>
            <a:r>
              <a:rPr lang="zh-CN" altLang="zh-CN" sz="2000" dirty="0"/>
              <a:t>自由度</a:t>
            </a:r>
            <a:r>
              <a:rPr lang="en-US" altLang="zh-CN" sz="2000" dirty="0" err="1"/>
              <a:t>d</a:t>
            </a:r>
            <a:r>
              <a:rPr lang="en-US" altLang="zh-CN" sz="2000" i="1" dirty="0" err="1"/>
              <a:t>f</a:t>
            </a:r>
            <a:r>
              <a:rPr lang="en-US" altLang="zh-CN" sz="2000" i="1" dirty="0"/>
              <a:t> </a:t>
            </a:r>
            <a:r>
              <a:rPr lang="en-US" altLang="zh-CN" sz="2000" dirty="0"/>
              <a:t>= n</a:t>
            </a:r>
            <a:r>
              <a:rPr lang="zh-CN" altLang="zh-CN" sz="2000" dirty="0"/>
              <a:t>－</a:t>
            </a:r>
            <a:r>
              <a:rPr lang="en-US" altLang="zh-CN" sz="2000" dirty="0"/>
              <a:t>1</a:t>
            </a:r>
            <a:r>
              <a:rPr lang="zh-CN" altLang="zh-CN" sz="2000" dirty="0"/>
              <a:t>的</a:t>
            </a:r>
            <a:r>
              <a:rPr lang="en-US" altLang="zh-CN" sz="2000" dirty="0"/>
              <a:t>t</a:t>
            </a:r>
            <a:r>
              <a:rPr lang="zh-CN" altLang="zh-CN" sz="2000" dirty="0" smtClean="0"/>
              <a:t>分布</a:t>
            </a:r>
            <a:r>
              <a:rPr lang="zh-CN" altLang="en-US" sz="2000" dirty="0" smtClean="0"/>
              <a:t>。</a:t>
            </a:r>
            <a:endParaRPr lang="en-US" altLang="zh-CN" sz="2000" dirty="0" smtClean="0"/>
          </a:p>
          <a:p>
            <a:pPr>
              <a:defRPr/>
            </a:pPr>
            <a:endParaRPr lang="en-US" altLang="zh-CN" sz="1800" dirty="0" smtClean="0"/>
          </a:p>
          <a:p>
            <a:pPr>
              <a:defRPr/>
            </a:pPr>
            <a:r>
              <a:rPr lang="en-US" altLang="zh-CN" sz="1800" dirty="0" smtClean="0"/>
              <a:t>t</a:t>
            </a:r>
            <a:r>
              <a:rPr lang="zh-CN" altLang="zh-CN" sz="1800" dirty="0"/>
              <a:t>分布的形状类似于标准正态分布，都是对称分布，均值都是</a:t>
            </a:r>
            <a:r>
              <a:rPr lang="en-US" altLang="zh-CN" sz="1800" dirty="0"/>
              <a:t>0</a:t>
            </a:r>
            <a:r>
              <a:rPr lang="zh-CN" altLang="zh-CN" sz="1800" dirty="0"/>
              <a:t>。但标准正态分布的标准差是</a:t>
            </a:r>
            <a:r>
              <a:rPr lang="en-US" altLang="zh-CN" sz="1800" dirty="0"/>
              <a:t>1</a:t>
            </a:r>
            <a:r>
              <a:rPr lang="zh-CN" altLang="zh-CN" sz="1800" dirty="0"/>
              <a:t>，而</a:t>
            </a:r>
            <a:r>
              <a:rPr lang="en-US" altLang="zh-CN" sz="1800" dirty="0"/>
              <a:t>t</a:t>
            </a:r>
            <a:r>
              <a:rPr lang="zh-CN" altLang="zh-CN" sz="1800" dirty="0"/>
              <a:t>分布的标准差只有当</a:t>
            </a:r>
            <a:r>
              <a:rPr lang="en-US" altLang="zh-CN" sz="1800" dirty="0"/>
              <a:t>n</a:t>
            </a:r>
            <a:r>
              <a:rPr lang="zh-CN" altLang="zh-CN" sz="1800" dirty="0"/>
              <a:t>趋近于∞时才等于</a:t>
            </a:r>
            <a:r>
              <a:rPr lang="en-US" altLang="zh-CN" sz="1800" dirty="0"/>
              <a:t>1</a:t>
            </a:r>
            <a:r>
              <a:rPr lang="zh-CN" altLang="zh-CN" sz="1800" dirty="0"/>
              <a:t>，样本容量越小，标准差就越大于</a:t>
            </a:r>
            <a:r>
              <a:rPr lang="en-US" altLang="zh-CN" sz="1800" dirty="0"/>
              <a:t>1</a:t>
            </a:r>
            <a:r>
              <a:rPr lang="zh-CN" altLang="zh-CN" sz="1800" dirty="0"/>
              <a:t>。</a:t>
            </a:r>
            <a:endParaRPr lang="en-US" altLang="zh-CN" sz="1800" dirty="0" smtClean="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xmlns="" val="948166332"/>
              </p:ext>
            </p:extLst>
          </p:nvPr>
        </p:nvGraphicFramePr>
        <p:xfrm>
          <a:off x="1691600" y="2780910"/>
          <a:ext cx="2232310" cy="882123"/>
        </p:xfrm>
        <a:graphic>
          <a:graphicData uri="http://schemas.openxmlformats.org/presentationml/2006/ole">
            <p:oleObj spid="_x0000_s103430" name="公式" r:id="rId3" imgW="1180588" imgH="469696" progId="Equation.3">
              <p:embed/>
            </p:oleObj>
          </a:graphicData>
        </a:graphic>
      </p:graphicFrame>
    </p:spTree>
    <p:extLst>
      <p:ext uri="{BB962C8B-B14F-4D97-AF65-F5344CB8AC3E}">
        <p14:creationId xmlns:p14="http://schemas.microsoft.com/office/powerpoint/2010/main" xmlns="" val="14622868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3178BF5E-81EB-42C7-B7D7-8FE0DAF5B620}" type="slidenum">
              <a:rPr lang="en-US" altLang="zh-CN" sz="800">
                <a:solidFill>
                  <a:schemeClr val="bg1"/>
                </a:solidFill>
              </a:rPr>
              <a:pPr algn="r" eaLnBrk="1" hangingPunct="1"/>
              <a:t>12</a:t>
            </a:fld>
            <a:r>
              <a:rPr lang="en-US" altLang="zh-CN" sz="800">
                <a:solidFill>
                  <a:schemeClr val="bg1"/>
                </a:solidFill>
              </a:rPr>
              <a:t> ]</a:t>
            </a:r>
          </a:p>
        </p:txBody>
      </p:sp>
      <p:sp>
        <p:nvSpPr>
          <p:cNvPr id="6" name="Text Box 11"/>
          <p:cNvSpPr txBox="1">
            <a:spLocks noChangeArrowheads="1"/>
          </p:cNvSpPr>
          <p:nvPr/>
        </p:nvSpPr>
        <p:spPr bwMode="auto">
          <a:xfrm>
            <a:off x="415132" y="1196690"/>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6.2.3 </a:t>
            </a:r>
            <a:r>
              <a:rPr lang="zh-CN" altLang="en-US" dirty="0" smtClean="0">
                <a:latin typeface="楷体_GB2312" pitchFamily="49" charset="-122"/>
                <a:ea typeface="楷体_GB2312" pitchFamily="49" charset="-122"/>
              </a:rPr>
              <a:t>抽样</a:t>
            </a:r>
            <a:r>
              <a:rPr lang="zh-CN" altLang="en-US" dirty="0">
                <a:latin typeface="楷体_GB2312" pitchFamily="49" charset="-122"/>
                <a:ea typeface="楷体_GB2312" pitchFamily="49" charset="-122"/>
              </a:rPr>
              <a:t>误差</a:t>
            </a:r>
            <a:r>
              <a:rPr lang="en-US" altLang="zh-CN" dirty="0">
                <a:latin typeface="楷体_GB2312" pitchFamily="49" charset="-122"/>
                <a:ea typeface="楷体_GB2312" pitchFamily="49" charset="-122"/>
              </a:rPr>
              <a:t>(Sampling Error)</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矩形 16"/>
          <p:cNvSpPr/>
          <p:nvPr/>
        </p:nvSpPr>
        <p:spPr>
          <a:xfrm>
            <a:off x="415132" y="2348850"/>
            <a:ext cx="8093385" cy="2123658"/>
          </a:xfrm>
          <a:prstGeom prst="rect">
            <a:avLst/>
          </a:prstGeom>
        </p:spPr>
        <p:txBody>
          <a:bodyPr wrap="square">
            <a:spAutoFit/>
          </a:bodyPr>
          <a:lstStyle/>
          <a:p>
            <a:r>
              <a:rPr lang="zh-CN" altLang="zh-CN" dirty="0">
                <a:effectLst>
                  <a:outerShdw blurRad="38100" dist="38100" dir="2700000" algn="tl">
                    <a:srgbClr val="000000">
                      <a:alpha val="43137"/>
                    </a:srgbClr>
                  </a:outerShdw>
                </a:effectLst>
              </a:rPr>
              <a:t>抽样误差就是抽样分布的标准差，即所有可能的样本统计量的标准差，它反映了样本统计量与相应总体参数的平均误差程度，又称为抽样平均误差</a:t>
            </a:r>
            <a:r>
              <a:rPr lang="zh-CN" altLang="zh-CN" dirty="0" smtClean="0"/>
              <a:t>。</a:t>
            </a:r>
            <a:endParaRPr lang="en-US" altLang="zh-CN" dirty="0" smtClean="0"/>
          </a:p>
          <a:p>
            <a:r>
              <a:rPr lang="zh-CN" altLang="zh-CN" dirty="0"/>
              <a:t>抽样误差的主要因素是总体方差</a:t>
            </a:r>
            <a:r>
              <a:rPr lang="en-US" altLang="zh-CN" dirty="0"/>
              <a:t> </a:t>
            </a:r>
            <a:r>
              <a:rPr lang="zh-CN" altLang="zh-CN" dirty="0"/>
              <a:t>、样本容量</a:t>
            </a:r>
            <a:r>
              <a:rPr lang="en-US" altLang="zh-CN" dirty="0"/>
              <a:t>n</a:t>
            </a:r>
            <a:r>
              <a:rPr lang="zh-CN" altLang="zh-CN" dirty="0"/>
              <a:t>、以及抽样方法。</a:t>
            </a:r>
            <a:endParaRPr lang="zh-CN" altLang="en-US" dirty="0"/>
          </a:p>
        </p:txBody>
      </p:sp>
    </p:spTree>
    <p:extLst>
      <p:ext uri="{BB962C8B-B14F-4D97-AF65-F5344CB8AC3E}">
        <p14:creationId xmlns:p14="http://schemas.microsoft.com/office/powerpoint/2010/main" xmlns="" val="18823254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69C90379-B262-4327-B111-47C932302138}" type="slidenum">
              <a:rPr lang="en-US" altLang="zh-CN" sz="800">
                <a:solidFill>
                  <a:schemeClr val="bg1"/>
                </a:solidFill>
              </a:rPr>
              <a:pPr algn="r" eaLnBrk="1" hangingPunct="1"/>
              <a:t>13</a:t>
            </a:fld>
            <a:r>
              <a:rPr lang="en-US" altLang="zh-CN" sz="800">
                <a:solidFill>
                  <a:schemeClr val="bg1"/>
                </a:solidFill>
              </a:rPr>
              <a:t> ]</a:t>
            </a:r>
          </a:p>
        </p:txBody>
      </p:sp>
      <p:sp>
        <p:nvSpPr>
          <p:cNvPr id="5123" name="Text Box 12"/>
          <p:cNvSpPr txBox="1">
            <a:spLocks noChangeArrowheads="1"/>
          </p:cNvSpPr>
          <p:nvPr/>
        </p:nvSpPr>
        <p:spPr bwMode="auto">
          <a:xfrm>
            <a:off x="395288" y="738188"/>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dirty="0">
                <a:latin typeface="楷体_GB2312" pitchFamily="49" charset="-122"/>
                <a:ea typeface="楷体_GB2312" pitchFamily="49" charset="-122"/>
              </a:rPr>
              <a:t>6.3  </a:t>
            </a:r>
            <a:r>
              <a:rPr lang="zh-CN" altLang="en-US" dirty="0">
                <a:latin typeface="楷体_GB2312" pitchFamily="49" charset="-122"/>
                <a:ea typeface="楷体_GB2312" pitchFamily="49" charset="-122"/>
              </a:rPr>
              <a:t>参数估计的一般原理</a:t>
            </a:r>
          </a:p>
        </p:txBody>
      </p:sp>
      <p:sp>
        <p:nvSpPr>
          <p:cNvPr id="5124" name="Text Box 13"/>
          <p:cNvSpPr txBox="1">
            <a:spLocks noChangeArrowheads="1"/>
          </p:cNvSpPr>
          <p:nvPr/>
        </p:nvSpPr>
        <p:spPr bwMode="auto">
          <a:xfrm>
            <a:off x="395288" y="1243013"/>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b="1" i="1" dirty="0">
                <a:solidFill>
                  <a:srgbClr val="008000"/>
                </a:solidFill>
                <a:latin typeface="楷体_GB2312" pitchFamily="49" charset="-122"/>
                <a:ea typeface="楷体_GB2312" pitchFamily="49" charset="-122"/>
              </a:rPr>
              <a:t>Section 3 General </a:t>
            </a:r>
            <a:r>
              <a:rPr lang="en-US" altLang="zh-CN" b="1" i="1" dirty="0" smtClean="0">
                <a:solidFill>
                  <a:srgbClr val="008000"/>
                </a:solidFill>
                <a:latin typeface="楷体_GB2312" pitchFamily="49" charset="-122"/>
                <a:ea typeface="楷体_GB2312" pitchFamily="49" charset="-122"/>
              </a:rPr>
              <a:t>Principles </a:t>
            </a:r>
            <a:r>
              <a:rPr lang="en-US" altLang="zh-CN" b="1" i="1" dirty="0">
                <a:solidFill>
                  <a:srgbClr val="008000"/>
                </a:solidFill>
                <a:latin typeface="楷体_GB2312" pitchFamily="49" charset="-122"/>
                <a:ea typeface="楷体_GB2312" pitchFamily="49" charset="-122"/>
              </a:rPr>
              <a:t>of </a:t>
            </a:r>
            <a:r>
              <a:rPr lang="en-US" altLang="zh-CN" b="1" i="1" dirty="0" smtClean="0">
                <a:solidFill>
                  <a:srgbClr val="008000"/>
                </a:solidFill>
                <a:latin typeface="楷体_GB2312" pitchFamily="49" charset="-122"/>
                <a:ea typeface="楷体_GB2312" pitchFamily="49" charset="-122"/>
              </a:rPr>
              <a:t>Parameter Estimation</a:t>
            </a:r>
            <a:endParaRPr lang="en-US" altLang="zh-CN" b="1" i="1" dirty="0">
              <a:solidFill>
                <a:srgbClr val="008000"/>
              </a:solidFill>
              <a:latin typeface="楷体_GB2312" pitchFamily="49" charset="-122"/>
              <a:ea typeface="楷体_GB2312" pitchFamily="49" charset="-122"/>
            </a:endParaRPr>
          </a:p>
        </p:txBody>
      </p:sp>
      <p:sp>
        <p:nvSpPr>
          <p:cNvPr id="6"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6.3.1  </a:t>
            </a:r>
            <a:r>
              <a:rPr lang="zh-CN" altLang="en-US" dirty="0">
                <a:latin typeface="楷体_GB2312" pitchFamily="49" charset="-122"/>
                <a:ea typeface="楷体_GB2312" pitchFamily="49" charset="-122"/>
              </a:rPr>
              <a:t>优良估计量的标准</a:t>
            </a:r>
          </a:p>
        </p:txBody>
      </p:sp>
      <p:sp>
        <p:nvSpPr>
          <p:cNvPr id="7" name="Text Box 15"/>
          <p:cNvSpPr txBox="1">
            <a:spLocks noChangeArrowheads="1"/>
          </p:cNvSpPr>
          <p:nvPr/>
        </p:nvSpPr>
        <p:spPr bwMode="auto">
          <a:xfrm>
            <a:off x="323850" y="2870200"/>
            <a:ext cx="8642350" cy="1569660"/>
          </a:xfrm>
          <a:prstGeom prst="rect">
            <a:avLst/>
          </a:prstGeom>
          <a:noFill/>
          <a:ln w="9525" algn="ctr">
            <a:noFill/>
            <a:miter lim="800000"/>
            <a:headEnd/>
            <a:tailEnd/>
          </a:ln>
          <a:effectLst/>
        </p:spPr>
        <p:txBody>
          <a:bodyPr>
            <a:spAutoFit/>
          </a:bodyPr>
          <a:lstStyle/>
          <a:p>
            <a:pPr>
              <a:defRPr/>
            </a:pPr>
            <a:r>
              <a:rPr lang="en-US" altLang="zh-CN" dirty="0">
                <a:effectLst>
                  <a:outerShdw blurRad="38100" dist="38100" dir="2700000" algn="tl">
                    <a:srgbClr val="C0C0C0"/>
                  </a:outerShdw>
                </a:effectLst>
                <a:latin typeface="楷体_GB2312" pitchFamily="49" charset="-122"/>
                <a:ea typeface="楷体_GB2312" pitchFamily="49" charset="-122"/>
              </a:rPr>
              <a:t>1</a:t>
            </a:r>
            <a:r>
              <a:rPr lang="zh-CN" altLang="en-US" dirty="0">
                <a:effectLst>
                  <a:outerShdw blurRad="38100" dist="38100" dir="2700000" algn="tl">
                    <a:srgbClr val="C0C0C0"/>
                  </a:outerShdw>
                </a:effectLst>
                <a:latin typeface="楷体_GB2312" pitchFamily="49" charset="-122"/>
                <a:ea typeface="楷体_GB2312" pitchFamily="49" charset="-122"/>
              </a:rPr>
              <a:t>．无偏性（</a:t>
            </a:r>
            <a:r>
              <a:rPr lang="en-US" altLang="zh-CN" dirty="0">
                <a:effectLst>
                  <a:outerShdw blurRad="38100" dist="38100" dir="2700000" algn="tl">
                    <a:srgbClr val="C0C0C0"/>
                  </a:outerShdw>
                </a:effectLst>
                <a:latin typeface="楷体_GB2312" pitchFamily="49" charset="-122"/>
                <a:ea typeface="楷体_GB2312" pitchFamily="49" charset="-122"/>
              </a:rPr>
              <a:t>Unbiasedness</a:t>
            </a:r>
            <a:r>
              <a:rPr lang="zh-CN" altLang="en-US" dirty="0" smtClean="0">
                <a:effectLst>
                  <a:outerShdw blurRad="38100" dist="38100" dir="2700000" algn="tl">
                    <a:srgbClr val="C0C0C0"/>
                  </a:outerShdw>
                </a:effectLst>
                <a:latin typeface="楷体_GB2312" pitchFamily="49" charset="-122"/>
                <a:ea typeface="楷体_GB2312" pitchFamily="49" charset="-122"/>
              </a:rPr>
              <a:t>）</a:t>
            </a: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a:defRPr/>
            </a:pPr>
            <a:r>
              <a:rPr lang="en-US" altLang="zh-CN" dirty="0">
                <a:effectLst>
                  <a:outerShdw blurRad="38100" dist="38100" dir="2700000" algn="tl">
                    <a:srgbClr val="C0C0C0"/>
                  </a:outerShdw>
                </a:effectLst>
                <a:latin typeface="楷体_GB2312" pitchFamily="49" charset="-122"/>
                <a:ea typeface="楷体_GB2312" pitchFamily="49" charset="-122"/>
              </a:rPr>
              <a:t>2</a:t>
            </a:r>
            <a:r>
              <a:rPr lang="zh-CN" altLang="en-US" dirty="0">
                <a:effectLst>
                  <a:outerShdw blurRad="38100" dist="38100" dir="2700000" algn="tl">
                    <a:srgbClr val="C0C0C0"/>
                  </a:outerShdw>
                </a:effectLst>
                <a:latin typeface="楷体_GB2312" pitchFamily="49" charset="-122"/>
                <a:ea typeface="楷体_GB2312" pitchFamily="49" charset="-122"/>
              </a:rPr>
              <a:t>．有效性（</a:t>
            </a:r>
            <a:r>
              <a:rPr lang="en-US" altLang="zh-CN" dirty="0">
                <a:effectLst>
                  <a:outerShdw blurRad="38100" dist="38100" dir="2700000" algn="tl">
                    <a:srgbClr val="C0C0C0"/>
                  </a:outerShdw>
                </a:effectLst>
                <a:latin typeface="楷体_GB2312" pitchFamily="49" charset="-122"/>
                <a:ea typeface="楷体_GB2312" pitchFamily="49" charset="-122"/>
              </a:rPr>
              <a:t>Effectiveness</a:t>
            </a:r>
            <a:r>
              <a:rPr lang="zh-CN" altLang="en-US" dirty="0" smtClean="0">
                <a:effectLst>
                  <a:outerShdw blurRad="38100" dist="38100" dir="2700000" algn="tl">
                    <a:srgbClr val="C0C0C0"/>
                  </a:outerShdw>
                </a:effectLst>
                <a:latin typeface="楷体_GB2312" pitchFamily="49" charset="-122"/>
                <a:ea typeface="楷体_GB2312" pitchFamily="49" charset="-122"/>
              </a:rPr>
              <a:t>）</a:t>
            </a: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a:defRPr/>
            </a:pPr>
            <a:r>
              <a:rPr lang="en-US" altLang="zh-CN" dirty="0">
                <a:effectLst>
                  <a:outerShdw blurRad="38100" dist="38100" dir="2700000" algn="tl">
                    <a:srgbClr val="C0C0C0"/>
                  </a:outerShdw>
                </a:effectLst>
                <a:latin typeface="楷体_GB2312" pitchFamily="49" charset="-122"/>
                <a:ea typeface="楷体_GB2312" pitchFamily="49" charset="-122"/>
              </a:rPr>
              <a:t>3. </a:t>
            </a:r>
            <a:r>
              <a:rPr lang="zh-CN" altLang="en-US" dirty="0" smtClean="0">
                <a:effectLst>
                  <a:outerShdw blurRad="38100" dist="38100" dir="2700000" algn="tl">
                    <a:srgbClr val="C0C0C0"/>
                  </a:outerShdw>
                </a:effectLst>
                <a:latin typeface="楷体_GB2312" pitchFamily="49" charset="-122"/>
                <a:ea typeface="楷体_GB2312" pitchFamily="49" charset="-122"/>
              </a:rPr>
              <a:t>一致性</a:t>
            </a:r>
            <a:r>
              <a:rPr lang="zh-CN" altLang="en-US" dirty="0">
                <a:effectLst>
                  <a:outerShdw blurRad="38100" dist="38100" dir="2700000" algn="tl">
                    <a:srgbClr val="C0C0C0"/>
                  </a:outerShdw>
                </a:effectLst>
                <a:latin typeface="楷体_GB2312" pitchFamily="49" charset="-122"/>
                <a:ea typeface="楷体_GB2312" pitchFamily="49" charset="-122"/>
              </a:rPr>
              <a:t>（</a:t>
            </a:r>
            <a:r>
              <a:rPr lang="en-US" altLang="zh-CN" dirty="0">
                <a:effectLst>
                  <a:outerShdw blurRad="38100" dist="38100" dir="2700000" algn="tl">
                    <a:srgbClr val="C0C0C0"/>
                  </a:outerShdw>
                </a:effectLst>
                <a:latin typeface="楷体_GB2312" pitchFamily="49" charset="-122"/>
                <a:ea typeface="楷体_GB2312" pitchFamily="49" charset="-122"/>
              </a:rPr>
              <a:t>Consistency</a:t>
            </a:r>
            <a:r>
              <a:rPr lang="zh-CN" altLang="en-US" dirty="0">
                <a:effectLst>
                  <a:outerShdw blurRad="38100" dist="38100" dir="2700000" algn="tl">
                    <a:srgbClr val="C0C0C0"/>
                  </a:outerShdw>
                </a:effectLst>
                <a:latin typeface="楷体_GB2312" pitchFamily="49" charset="-122"/>
                <a:ea typeface="楷体_GB2312" pitchFamily="49" charset="-122"/>
              </a:rPr>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69C90379-B262-4327-B111-47C932302138}" type="slidenum">
              <a:rPr lang="en-US" altLang="zh-CN" sz="800">
                <a:solidFill>
                  <a:schemeClr val="bg1"/>
                </a:solidFill>
              </a:rPr>
              <a:pPr algn="r" eaLnBrk="1" hangingPunct="1"/>
              <a:t>14</a:t>
            </a:fld>
            <a:r>
              <a:rPr lang="en-US" altLang="zh-CN" sz="800">
                <a:solidFill>
                  <a:schemeClr val="bg1"/>
                </a:solidFill>
              </a:rPr>
              <a:t> ]</a:t>
            </a:r>
          </a:p>
        </p:txBody>
      </p:sp>
      <p:sp>
        <p:nvSpPr>
          <p:cNvPr id="5123" name="Text Box 12"/>
          <p:cNvSpPr txBox="1">
            <a:spLocks noChangeArrowheads="1"/>
          </p:cNvSpPr>
          <p:nvPr/>
        </p:nvSpPr>
        <p:spPr bwMode="auto">
          <a:xfrm>
            <a:off x="395288" y="738188"/>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dirty="0">
                <a:latin typeface="楷体_GB2312" pitchFamily="49" charset="-122"/>
                <a:ea typeface="楷体_GB2312" pitchFamily="49" charset="-122"/>
              </a:rPr>
              <a:t>6.3  </a:t>
            </a:r>
            <a:r>
              <a:rPr lang="zh-CN" altLang="en-US" dirty="0">
                <a:latin typeface="楷体_GB2312" pitchFamily="49" charset="-122"/>
                <a:ea typeface="楷体_GB2312" pitchFamily="49" charset="-122"/>
              </a:rPr>
              <a:t>参数估计的一般原理</a:t>
            </a:r>
          </a:p>
        </p:txBody>
      </p:sp>
      <p:sp>
        <p:nvSpPr>
          <p:cNvPr id="5124" name="Text Box 13"/>
          <p:cNvSpPr txBox="1">
            <a:spLocks noChangeArrowheads="1"/>
          </p:cNvSpPr>
          <p:nvPr/>
        </p:nvSpPr>
        <p:spPr bwMode="auto">
          <a:xfrm>
            <a:off x="395288" y="1243013"/>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b="1" i="1" dirty="0">
                <a:solidFill>
                  <a:srgbClr val="008000"/>
                </a:solidFill>
                <a:latin typeface="楷体_GB2312" pitchFamily="49" charset="-122"/>
                <a:ea typeface="楷体_GB2312" pitchFamily="49" charset="-122"/>
              </a:rPr>
              <a:t>Section 3 General </a:t>
            </a:r>
            <a:r>
              <a:rPr lang="en-US" altLang="zh-CN" b="1" i="1" dirty="0" smtClean="0">
                <a:solidFill>
                  <a:srgbClr val="008000"/>
                </a:solidFill>
                <a:latin typeface="楷体_GB2312" pitchFamily="49" charset="-122"/>
                <a:ea typeface="楷体_GB2312" pitchFamily="49" charset="-122"/>
              </a:rPr>
              <a:t>Principles </a:t>
            </a:r>
            <a:r>
              <a:rPr lang="en-US" altLang="zh-CN" b="1" i="1" dirty="0">
                <a:solidFill>
                  <a:srgbClr val="008000"/>
                </a:solidFill>
                <a:latin typeface="楷体_GB2312" pitchFamily="49" charset="-122"/>
                <a:ea typeface="楷体_GB2312" pitchFamily="49" charset="-122"/>
              </a:rPr>
              <a:t>of </a:t>
            </a:r>
            <a:r>
              <a:rPr lang="en-US" altLang="zh-CN" b="1" i="1" dirty="0" smtClean="0">
                <a:solidFill>
                  <a:srgbClr val="008000"/>
                </a:solidFill>
                <a:latin typeface="楷体_GB2312" pitchFamily="49" charset="-122"/>
                <a:ea typeface="楷体_GB2312" pitchFamily="49" charset="-122"/>
              </a:rPr>
              <a:t>Parameter Estimation</a:t>
            </a:r>
            <a:endParaRPr lang="en-US" altLang="zh-CN" b="1" i="1" dirty="0">
              <a:solidFill>
                <a:srgbClr val="008000"/>
              </a:solidFill>
              <a:latin typeface="楷体_GB2312" pitchFamily="49" charset="-122"/>
              <a:ea typeface="楷体_GB2312" pitchFamily="49" charset="-122"/>
            </a:endParaRPr>
          </a:p>
        </p:txBody>
      </p:sp>
      <p:sp>
        <p:nvSpPr>
          <p:cNvPr id="6"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6.3.2  </a:t>
            </a:r>
            <a:r>
              <a:rPr lang="zh-CN" altLang="en-US" dirty="0">
                <a:latin typeface="楷体_GB2312" pitchFamily="49" charset="-122"/>
                <a:ea typeface="楷体_GB2312" pitchFamily="49" charset="-122"/>
              </a:rPr>
              <a:t>区间估计一般原理</a:t>
            </a:r>
          </a:p>
        </p:txBody>
      </p:sp>
      <p:sp>
        <p:nvSpPr>
          <p:cNvPr id="7" name="Text Box 15"/>
          <p:cNvSpPr txBox="1">
            <a:spLocks noChangeArrowheads="1"/>
          </p:cNvSpPr>
          <p:nvPr/>
        </p:nvSpPr>
        <p:spPr bwMode="auto">
          <a:xfrm>
            <a:off x="323850" y="2564880"/>
            <a:ext cx="8642350" cy="1754326"/>
          </a:xfrm>
          <a:prstGeom prst="rect">
            <a:avLst/>
          </a:prstGeom>
          <a:noFill/>
          <a:ln w="9525" algn="ctr">
            <a:noFill/>
            <a:miter lim="800000"/>
            <a:headEnd/>
            <a:tailEnd/>
          </a:ln>
          <a:effectLst/>
        </p:spPr>
        <p:txBody>
          <a:bodyPr>
            <a:spAutoFit/>
          </a:bodyPr>
          <a:lstStyle/>
          <a:p>
            <a:pPr>
              <a:defRPr/>
            </a:pPr>
            <a:r>
              <a:rPr lang="zh-CN" altLang="zh-CN" dirty="0"/>
              <a:t>抽样分布中的正态分布再生定理和中心极限定理都说明，只要样本容量</a:t>
            </a:r>
            <a:r>
              <a:rPr lang="en-US" altLang="zh-CN" dirty="0"/>
              <a:t>n</a:t>
            </a:r>
            <a:r>
              <a:rPr lang="zh-CN" altLang="zh-CN" dirty="0"/>
              <a:t>足够大（</a:t>
            </a:r>
            <a:r>
              <a:rPr lang="en-US" altLang="zh-CN" dirty="0"/>
              <a:t>n&gt;30</a:t>
            </a:r>
            <a:r>
              <a:rPr lang="zh-CN" altLang="zh-CN" dirty="0"/>
              <a:t>，但再生定理没有对样本容量</a:t>
            </a:r>
            <a:r>
              <a:rPr lang="en-US" altLang="zh-CN" dirty="0"/>
              <a:t>n</a:t>
            </a:r>
            <a:r>
              <a:rPr lang="zh-CN" altLang="zh-CN" dirty="0"/>
              <a:t>的要求），样本平均数的抽样分布就是正态分布或趋近于正态分布</a:t>
            </a:r>
            <a:r>
              <a:rPr lang="zh-CN" altLang="zh-CN" dirty="0" smtClean="0"/>
              <a:t>。</a:t>
            </a:r>
            <a:endParaRPr lang="en-US" altLang="zh-CN" dirty="0" smtClean="0"/>
          </a:p>
          <a:p>
            <a:pPr>
              <a:defRPr/>
            </a:pPr>
            <a:endParaRPr lang="zh-CN" altLang="en-US" dirty="0">
              <a:effectLst>
                <a:outerShdw blurRad="38100" dist="38100" dir="2700000" algn="tl">
                  <a:srgbClr val="C0C0C0"/>
                </a:outerShdw>
              </a:effectLst>
              <a:latin typeface="楷体_GB2312" pitchFamily="49" charset="-122"/>
              <a:ea typeface="楷体_GB2312" pitchFamily="49" charset="-122"/>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 name="对象 3"/>
          <p:cNvGraphicFramePr>
            <a:graphicFrameLocks noChangeAspect="1"/>
          </p:cNvGraphicFramePr>
          <p:nvPr/>
        </p:nvGraphicFramePr>
        <p:xfrm>
          <a:off x="0" y="0"/>
          <a:ext cx="200025" cy="238125"/>
        </p:xfrm>
        <a:graphic>
          <a:graphicData uri="http://schemas.openxmlformats.org/presentationml/2006/ole">
            <p:oleObj spid="_x0000_s104455" name="公式" r:id="rId3" imgW="203112" imgH="241195" progId="Equation.3">
              <p:embed/>
            </p:oleObj>
          </a:graphicData>
        </a:graphic>
      </p:graphicFrame>
      <p:pic>
        <p:nvPicPr>
          <p:cNvPr id="104451"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979640" y="3861060"/>
            <a:ext cx="5167506" cy="27479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3499615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69C90379-B262-4327-B111-47C932302138}" type="slidenum">
              <a:rPr lang="en-US" altLang="zh-CN" sz="800">
                <a:solidFill>
                  <a:schemeClr val="bg1"/>
                </a:solidFill>
              </a:rPr>
              <a:pPr algn="r" eaLnBrk="1" hangingPunct="1"/>
              <a:t>15</a:t>
            </a:fld>
            <a:r>
              <a:rPr lang="en-US" altLang="zh-CN" sz="800">
                <a:solidFill>
                  <a:schemeClr val="bg1"/>
                </a:solidFill>
              </a:rPr>
              <a:t> ]</a:t>
            </a:r>
          </a:p>
        </p:txBody>
      </p:sp>
      <p:sp>
        <p:nvSpPr>
          <p:cNvPr id="5123" name="Text Box 12"/>
          <p:cNvSpPr txBox="1">
            <a:spLocks noChangeArrowheads="1"/>
          </p:cNvSpPr>
          <p:nvPr/>
        </p:nvSpPr>
        <p:spPr bwMode="auto">
          <a:xfrm>
            <a:off x="395288" y="738188"/>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dirty="0">
                <a:latin typeface="楷体_GB2312" pitchFamily="49" charset="-122"/>
                <a:ea typeface="楷体_GB2312" pitchFamily="49" charset="-122"/>
              </a:rPr>
              <a:t>6.3  </a:t>
            </a:r>
            <a:r>
              <a:rPr lang="zh-CN" altLang="en-US" dirty="0">
                <a:latin typeface="楷体_GB2312" pitchFamily="49" charset="-122"/>
                <a:ea typeface="楷体_GB2312" pitchFamily="49" charset="-122"/>
              </a:rPr>
              <a:t>参数估计的一般原理</a:t>
            </a:r>
          </a:p>
        </p:txBody>
      </p:sp>
      <p:sp>
        <p:nvSpPr>
          <p:cNvPr id="5124" name="Text Box 13"/>
          <p:cNvSpPr txBox="1">
            <a:spLocks noChangeArrowheads="1"/>
          </p:cNvSpPr>
          <p:nvPr/>
        </p:nvSpPr>
        <p:spPr bwMode="auto">
          <a:xfrm>
            <a:off x="395288" y="1243013"/>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b="1" i="1" dirty="0">
                <a:solidFill>
                  <a:srgbClr val="008000"/>
                </a:solidFill>
                <a:latin typeface="楷体_GB2312" pitchFamily="49" charset="-122"/>
                <a:ea typeface="楷体_GB2312" pitchFamily="49" charset="-122"/>
              </a:rPr>
              <a:t>Section 3 General </a:t>
            </a:r>
            <a:r>
              <a:rPr lang="en-US" altLang="zh-CN" b="1" i="1" dirty="0" smtClean="0">
                <a:solidFill>
                  <a:srgbClr val="008000"/>
                </a:solidFill>
                <a:latin typeface="楷体_GB2312" pitchFamily="49" charset="-122"/>
                <a:ea typeface="楷体_GB2312" pitchFamily="49" charset="-122"/>
              </a:rPr>
              <a:t>Principles </a:t>
            </a:r>
            <a:r>
              <a:rPr lang="en-US" altLang="zh-CN" b="1" i="1" dirty="0">
                <a:solidFill>
                  <a:srgbClr val="008000"/>
                </a:solidFill>
                <a:latin typeface="楷体_GB2312" pitchFamily="49" charset="-122"/>
                <a:ea typeface="楷体_GB2312" pitchFamily="49" charset="-122"/>
              </a:rPr>
              <a:t>of </a:t>
            </a:r>
            <a:r>
              <a:rPr lang="en-US" altLang="zh-CN" b="1" i="1" dirty="0" smtClean="0">
                <a:solidFill>
                  <a:srgbClr val="008000"/>
                </a:solidFill>
                <a:latin typeface="楷体_GB2312" pitchFamily="49" charset="-122"/>
                <a:ea typeface="楷体_GB2312" pitchFamily="49" charset="-122"/>
              </a:rPr>
              <a:t>Parameter Estimation</a:t>
            </a:r>
            <a:endParaRPr lang="en-US" altLang="zh-CN" b="1" i="1" dirty="0">
              <a:solidFill>
                <a:srgbClr val="008000"/>
              </a:solidFill>
              <a:latin typeface="楷体_GB2312" pitchFamily="49" charset="-122"/>
              <a:ea typeface="楷体_GB2312" pitchFamily="49" charset="-122"/>
            </a:endParaRPr>
          </a:p>
        </p:txBody>
      </p:sp>
      <p:sp>
        <p:nvSpPr>
          <p:cNvPr id="6"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6.3.2  </a:t>
            </a:r>
            <a:r>
              <a:rPr lang="zh-CN" altLang="en-US" dirty="0">
                <a:latin typeface="楷体_GB2312" pitchFamily="49" charset="-122"/>
                <a:ea typeface="楷体_GB2312" pitchFamily="49" charset="-122"/>
              </a:rPr>
              <a:t>区间估计一般原理</a:t>
            </a:r>
          </a:p>
        </p:txBody>
      </p:sp>
      <p:sp>
        <p:nvSpPr>
          <p:cNvPr id="7" name="Text Box 15"/>
          <p:cNvSpPr txBox="1">
            <a:spLocks noChangeArrowheads="1"/>
          </p:cNvSpPr>
          <p:nvPr/>
        </p:nvSpPr>
        <p:spPr bwMode="auto">
          <a:xfrm>
            <a:off x="323850" y="2564880"/>
            <a:ext cx="8642350" cy="2492990"/>
          </a:xfrm>
          <a:prstGeom prst="rect">
            <a:avLst/>
          </a:prstGeom>
          <a:noFill/>
          <a:ln w="9525" algn="ctr">
            <a:noFill/>
            <a:miter lim="800000"/>
            <a:headEnd/>
            <a:tailEnd/>
          </a:ln>
          <a:effectLst/>
        </p:spPr>
        <p:txBody>
          <a:bodyPr>
            <a:spAutoFit/>
          </a:bodyPr>
          <a:lstStyle/>
          <a:p>
            <a:pPr>
              <a:defRPr/>
            </a:pPr>
            <a:r>
              <a:rPr lang="zh-CN" altLang="zh-CN" dirty="0"/>
              <a:t>估计总体平均数最基本的区间公式</a:t>
            </a:r>
            <a:r>
              <a:rPr lang="zh-CN" altLang="zh-CN" dirty="0" smtClean="0"/>
              <a:t>为</a:t>
            </a:r>
            <a:r>
              <a:rPr lang="zh-CN" altLang="en-US" dirty="0" smtClean="0"/>
              <a:t>：</a:t>
            </a:r>
            <a:endParaRPr lang="en-US" altLang="zh-CN" dirty="0" smtClean="0"/>
          </a:p>
          <a:p>
            <a:pPr>
              <a:defRPr/>
            </a:pPr>
            <a:r>
              <a:rPr lang="en-US" altLang="zh-CN" dirty="0"/>
              <a:t> </a:t>
            </a:r>
            <a:r>
              <a:rPr lang="en-US" altLang="zh-CN" dirty="0" smtClean="0"/>
              <a:t>                      </a:t>
            </a:r>
            <a:r>
              <a:rPr lang="zh-CN" altLang="zh-CN" dirty="0" smtClean="0"/>
              <a:t>±</a:t>
            </a:r>
            <a:r>
              <a:rPr lang="en-US" altLang="zh-CN" dirty="0" smtClean="0"/>
              <a:t>                    </a:t>
            </a:r>
            <a:r>
              <a:rPr lang="zh-CN" altLang="zh-CN" dirty="0" smtClean="0"/>
              <a:t>（</a:t>
            </a:r>
            <a:r>
              <a:rPr lang="en-US" altLang="zh-CN" dirty="0"/>
              <a:t>6.10</a:t>
            </a:r>
            <a:r>
              <a:rPr lang="zh-CN" altLang="zh-CN" dirty="0"/>
              <a:t>）</a:t>
            </a:r>
          </a:p>
          <a:p>
            <a:pPr>
              <a:defRPr/>
            </a:pP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a:defRPr/>
            </a:pPr>
            <a:r>
              <a:rPr lang="zh-CN" altLang="en-US" dirty="0"/>
              <a:t>总体参数的置信区间主要决定于三个因素，即样本统计量的</a:t>
            </a:r>
            <a:r>
              <a:rPr lang="zh-CN" altLang="en-US" dirty="0" smtClean="0"/>
              <a:t>值  、</a:t>
            </a:r>
            <a:r>
              <a:rPr lang="zh-CN" altLang="en-US" dirty="0"/>
              <a:t>样本统计量分布的标准差 </a:t>
            </a:r>
            <a:r>
              <a:rPr lang="zh-CN" altLang="en-US" dirty="0" smtClean="0"/>
              <a:t>   及</a:t>
            </a:r>
            <a:r>
              <a:rPr lang="zh-CN" altLang="en-US" dirty="0"/>
              <a:t>与一定的置信水平相对应的</a:t>
            </a:r>
            <a:r>
              <a:rPr lang="en-US" altLang="zh-CN" dirty="0"/>
              <a:t>z</a:t>
            </a:r>
            <a:r>
              <a:rPr lang="zh-CN" altLang="en-US" dirty="0"/>
              <a:t>值。</a:t>
            </a:r>
            <a:endParaRPr lang="zh-CN" altLang="en-US" dirty="0">
              <a:effectLst>
                <a:outerShdw blurRad="38100" dist="38100" dir="2700000" algn="tl">
                  <a:srgbClr val="C0C0C0"/>
                </a:outerShdw>
              </a:effectLst>
              <a:latin typeface="楷体_GB2312" pitchFamily="49" charset="-122"/>
              <a:ea typeface="楷体_GB2312" pitchFamily="49" charset="-122"/>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 name="对象 3"/>
          <p:cNvGraphicFramePr>
            <a:graphicFrameLocks noChangeAspect="1"/>
          </p:cNvGraphicFramePr>
          <p:nvPr>
            <p:extLst>
              <p:ext uri="{D42A27DB-BD31-4B8C-83A1-F6EECF244321}">
                <p14:modId xmlns:p14="http://schemas.microsoft.com/office/powerpoint/2010/main" xmlns="" val="3197806145"/>
              </p:ext>
            </p:extLst>
          </p:nvPr>
        </p:nvGraphicFramePr>
        <p:xfrm>
          <a:off x="1907630" y="3128279"/>
          <a:ext cx="200025" cy="442861"/>
        </p:xfrm>
        <a:graphic>
          <a:graphicData uri="http://schemas.openxmlformats.org/presentationml/2006/ole">
            <p:oleObj spid="_x0000_s106522" name="公式" r:id="rId3" imgW="203112" imgH="241195" progId="Equation.3">
              <p:embed/>
            </p:oleObj>
          </a:graphicData>
        </a:graphic>
      </p:graphicFrame>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xmlns="" val="2602817808"/>
              </p:ext>
            </p:extLst>
          </p:nvPr>
        </p:nvGraphicFramePr>
        <p:xfrm>
          <a:off x="2555720" y="3173496"/>
          <a:ext cx="288040" cy="532875"/>
        </p:xfrm>
        <a:graphic>
          <a:graphicData uri="http://schemas.openxmlformats.org/presentationml/2006/ole">
            <p:oleObj spid="_x0000_s106523" name="公式" r:id="rId4" imgW="190417" imgH="355446" progId="Equation.3">
              <p:embed/>
            </p:oleObj>
          </a:graphicData>
        </a:graphic>
      </p:graphicFrame>
      <p:sp>
        <p:nvSpPr>
          <p:cNvPr id="1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p:cNvGraphicFramePr>
            <a:graphicFrameLocks noChangeAspect="1"/>
          </p:cNvGraphicFramePr>
          <p:nvPr>
            <p:extLst>
              <p:ext uri="{D42A27DB-BD31-4B8C-83A1-F6EECF244321}">
                <p14:modId xmlns:p14="http://schemas.microsoft.com/office/powerpoint/2010/main" xmlns="" val="229023082"/>
              </p:ext>
            </p:extLst>
          </p:nvPr>
        </p:nvGraphicFramePr>
        <p:xfrm>
          <a:off x="2915770" y="3230647"/>
          <a:ext cx="288040" cy="342905"/>
        </p:xfrm>
        <a:graphic>
          <a:graphicData uri="http://schemas.openxmlformats.org/presentationml/2006/ole">
            <p:oleObj spid="_x0000_s106524" name="公式" r:id="rId5" imgW="203112" imgH="241195" progId="Equation.3">
              <p:embed/>
            </p:oleObj>
          </a:graphicData>
        </a:graphic>
      </p:graphicFrame>
      <p:sp>
        <p:nvSpPr>
          <p:cNvPr id="12" name="Rectangle 8"/>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xmlns="" val="3902000097"/>
              </p:ext>
            </p:extLst>
          </p:nvPr>
        </p:nvGraphicFramePr>
        <p:xfrm>
          <a:off x="8562899" y="4221110"/>
          <a:ext cx="234197" cy="414349"/>
        </p:xfrm>
        <a:graphic>
          <a:graphicData uri="http://schemas.openxmlformats.org/presentationml/2006/ole">
            <p:oleObj spid="_x0000_s106525" name="公式" r:id="rId6" imgW="126780" imgH="215526" progId="Equation.3">
              <p:embed/>
            </p:oleObj>
          </a:graphicData>
        </a:graphic>
      </p:graphicFrame>
      <p:sp>
        <p:nvSpPr>
          <p:cNvPr id="14"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p:cNvGraphicFramePr>
            <a:graphicFrameLocks noChangeAspect="1"/>
          </p:cNvGraphicFramePr>
          <p:nvPr>
            <p:extLst>
              <p:ext uri="{D42A27DB-BD31-4B8C-83A1-F6EECF244321}">
                <p14:modId xmlns:p14="http://schemas.microsoft.com/office/powerpoint/2010/main" xmlns="" val="3919484093"/>
              </p:ext>
            </p:extLst>
          </p:nvPr>
        </p:nvGraphicFramePr>
        <p:xfrm>
          <a:off x="3707880" y="4629239"/>
          <a:ext cx="360050" cy="428631"/>
        </p:xfrm>
        <a:graphic>
          <a:graphicData uri="http://schemas.openxmlformats.org/presentationml/2006/ole">
            <p:oleObj spid="_x0000_s106526" name="公式" r:id="rId7" imgW="203112" imgH="241195" progId="Equation.3">
              <p:embed/>
            </p:oleObj>
          </a:graphicData>
        </a:graphic>
      </p:graphicFrame>
    </p:spTree>
    <p:extLst>
      <p:ext uri="{BB962C8B-B14F-4D97-AF65-F5344CB8AC3E}">
        <p14:creationId xmlns:p14="http://schemas.microsoft.com/office/powerpoint/2010/main" xmlns="" val="10724627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69C90379-B262-4327-B111-47C932302138}" type="slidenum">
              <a:rPr lang="en-US" altLang="zh-CN" sz="800">
                <a:solidFill>
                  <a:schemeClr val="bg1"/>
                </a:solidFill>
              </a:rPr>
              <a:pPr algn="r" eaLnBrk="1" hangingPunct="1"/>
              <a:t>16</a:t>
            </a:fld>
            <a:r>
              <a:rPr lang="en-US" altLang="zh-CN" sz="800">
                <a:solidFill>
                  <a:schemeClr val="bg1"/>
                </a:solidFill>
              </a:rPr>
              <a:t> ]</a:t>
            </a:r>
          </a:p>
        </p:txBody>
      </p:sp>
      <p:sp>
        <p:nvSpPr>
          <p:cNvPr id="5123" name="Text Box 12"/>
          <p:cNvSpPr txBox="1">
            <a:spLocks noChangeArrowheads="1"/>
          </p:cNvSpPr>
          <p:nvPr/>
        </p:nvSpPr>
        <p:spPr bwMode="auto">
          <a:xfrm>
            <a:off x="395288" y="635570"/>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dirty="0">
                <a:latin typeface="楷体_GB2312" pitchFamily="49" charset="-122"/>
                <a:ea typeface="楷体_GB2312" pitchFamily="49" charset="-122"/>
              </a:rPr>
              <a:t>6.4  </a:t>
            </a:r>
            <a:r>
              <a:rPr lang="zh-CN" altLang="en-US" dirty="0">
                <a:latin typeface="楷体_GB2312" pitchFamily="49" charset="-122"/>
                <a:ea typeface="楷体_GB2312" pitchFamily="49" charset="-122"/>
              </a:rPr>
              <a:t>不同抽样组织方式下的区间估计</a:t>
            </a:r>
          </a:p>
        </p:txBody>
      </p:sp>
      <p:sp>
        <p:nvSpPr>
          <p:cNvPr id="5124" name="Text Box 13"/>
          <p:cNvSpPr txBox="1">
            <a:spLocks noChangeArrowheads="1"/>
          </p:cNvSpPr>
          <p:nvPr/>
        </p:nvSpPr>
        <p:spPr bwMode="auto">
          <a:xfrm>
            <a:off x="323850" y="981502"/>
            <a:ext cx="8353425"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sz="2000" b="1" i="1" dirty="0">
                <a:solidFill>
                  <a:srgbClr val="008000"/>
                </a:solidFill>
                <a:latin typeface="楷体_GB2312" pitchFamily="49" charset="-122"/>
                <a:ea typeface="楷体_GB2312" pitchFamily="49" charset="-122"/>
              </a:rPr>
              <a:t>Section </a:t>
            </a:r>
            <a:r>
              <a:rPr lang="en-US" altLang="zh-CN" sz="2000" b="1" i="1" dirty="0" smtClean="0">
                <a:solidFill>
                  <a:srgbClr val="008000"/>
                </a:solidFill>
                <a:latin typeface="楷体_GB2312" pitchFamily="49" charset="-122"/>
                <a:ea typeface="楷体_GB2312" pitchFamily="49" charset="-122"/>
              </a:rPr>
              <a:t>4 The Interval Estimation Method Under Different Sampling Tissue</a:t>
            </a:r>
            <a:endParaRPr lang="en-US" altLang="zh-CN" sz="2000" b="1" i="1" dirty="0">
              <a:solidFill>
                <a:srgbClr val="008000"/>
              </a:solidFill>
              <a:latin typeface="楷体_GB2312" pitchFamily="49" charset="-122"/>
              <a:ea typeface="楷体_GB2312" pitchFamily="49" charset="-122"/>
            </a:endParaRPr>
          </a:p>
        </p:txBody>
      </p:sp>
      <p:sp>
        <p:nvSpPr>
          <p:cNvPr id="6"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6.4.1  </a:t>
            </a:r>
            <a:r>
              <a:rPr lang="zh-CN" altLang="en-US" dirty="0">
                <a:latin typeface="楷体_GB2312" pitchFamily="49" charset="-122"/>
                <a:ea typeface="楷体_GB2312" pitchFamily="49" charset="-122"/>
              </a:rPr>
              <a:t>简单随机抽样</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8"/>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423837" y="2476059"/>
            <a:ext cx="8208987" cy="3046988"/>
          </a:xfrm>
          <a:prstGeom prst="rect">
            <a:avLst/>
          </a:prstGeom>
        </p:spPr>
        <p:txBody>
          <a:bodyPr wrap="square">
            <a:spAutoFit/>
          </a:bodyPr>
          <a:lstStyle/>
          <a:p>
            <a:r>
              <a:rPr lang="zh-CN" altLang="zh-CN" dirty="0">
                <a:effectLst>
                  <a:outerShdw blurRad="38100" dist="38100" dir="2700000" algn="tl">
                    <a:srgbClr val="000000">
                      <a:alpha val="43137"/>
                    </a:srgbClr>
                  </a:outerShdw>
                </a:effectLst>
              </a:rPr>
              <a:t>简单随机抽样是按随机原则直接从总体</a:t>
            </a:r>
            <a:r>
              <a:rPr lang="en-US" altLang="zh-CN" dirty="0">
                <a:effectLst>
                  <a:outerShdw blurRad="38100" dist="38100" dir="2700000" algn="tl">
                    <a:srgbClr val="000000">
                      <a:alpha val="43137"/>
                    </a:srgbClr>
                  </a:outerShdw>
                </a:effectLst>
              </a:rPr>
              <a:t>N</a:t>
            </a:r>
            <a:r>
              <a:rPr lang="zh-CN" altLang="zh-CN" dirty="0">
                <a:effectLst>
                  <a:outerShdw blurRad="38100" dist="38100" dir="2700000" algn="tl">
                    <a:srgbClr val="000000">
                      <a:alpha val="43137"/>
                    </a:srgbClr>
                  </a:outerShdw>
                </a:effectLst>
              </a:rPr>
              <a:t>个单位中抽取</a:t>
            </a:r>
            <a:r>
              <a:rPr lang="en-US" altLang="zh-CN" dirty="0">
                <a:effectLst>
                  <a:outerShdw blurRad="38100" dist="38100" dir="2700000" algn="tl">
                    <a:srgbClr val="000000">
                      <a:alpha val="43137"/>
                    </a:srgbClr>
                  </a:outerShdw>
                </a:effectLst>
              </a:rPr>
              <a:t>n</a:t>
            </a:r>
            <a:r>
              <a:rPr lang="zh-CN" altLang="zh-CN" dirty="0">
                <a:effectLst>
                  <a:outerShdw blurRad="38100" dist="38100" dir="2700000" algn="tl">
                    <a:srgbClr val="000000">
                      <a:alpha val="43137"/>
                    </a:srgbClr>
                  </a:outerShdw>
                </a:effectLst>
              </a:rPr>
              <a:t>个单位作为样本，并保证总体中每个单位在每次抽取时都有同等的机会被抽中</a:t>
            </a:r>
            <a:r>
              <a:rPr lang="zh-CN" altLang="zh-CN" dirty="0" smtClean="0">
                <a:effectLst>
                  <a:outerShdw blurRad="38100" dist="38100" dir="2700000" algn="tl">
                    <a:srgbClr val="000000">
                      <a:alpha val="43137"/>
                    </a:srgbClr>
                  </a:outerShdw>
                </a:effectLst>
              </a:rPr>
              <a:t>。</a:t>
            </a:r>
            <a:endParaRPr lang="en-US" altLang="zh-CN" dirty="0" smtClean="0">
              <a:effectLst>
                <a:outerShdw blurRad="38100" dist="38100" dir="2700000" algn="tl">
                  <a:srgbClr val="000000">
                    <a:alpha val="43137"/>
                  </a:srgbClr>
                </a:outerShdw>
              </a:effectLst>
            </a:endParaRPr>
          </a:p>
          <a:p>
            <a:pPr marL="457200" indent="-457200">
              <a:buAutoNum type="arabicPeriod"/>
            </a:pPr>
            <a:r>
              <a:rPr lang="zh-CN" altLang="en-US" sz="2000" dirty="0" smtClean="0"/>
              <a:t>总体均值</a:t>
            </a:r>
            <a:r>
              <a:rPr lang="zh-CN" altLang="en-US" sz="2000" dirty="0"/>
              <a:t>的</a:t>
            </a:r>
            <a:r>
              <a:rPr lang="zh-CN" altLang="en-US" sz="2000" dirty="0" smtClean="0"/>
              <a:t>区间估计</a:t>
            </a:r>
            <a:endParaRPr lang="en-US" altLang="zh-CN" sz="2000" dirty="0" smtClean="0"/>
          </a:p>
          <a:p>
            <a:pPr marL="457200" indent="-457200">
              <a:buAutoNum type="arabicPeriod"/>
            </a:pPr>
            <a:r>
              <a:rPr lang="zh-CN" altLang="en-US" sz="2000" dirty="0" smtClean="0"/>
              <a:t>成数</a:t>
            </a:r>
            <a:r>
              <a:rPr lang="zh-CN" altLang="en-US" sz="2000" dirty="0"/>
              <a:t>的</a:t>
            </a:r>
            <a:r>
              <a:rPr lang="zh-CN" altLang="en-US" sz="2000" dirty="0" smtClean="0"/>
              <a:t>区间估计</a:t>
            </a:r>
            <a:endParaRPr lang="en-US" altLang="zh-CN" sz="2000" dirty="0" smtClean="0"/>
          </a:p>
          <a:p>
            <a:pPr marL="457200" indent="-457200">
              <a:buAutoNum type="arabicPeriod"/>
            </a:pPr>
            <a:r>
              <a:rPr lang="zh-CN" altLang="en-US" sz="2000" dirty="0"/>
              <a:t>两个总体均值之差的</a:t>
            </a:r>
            <a:r>
              <a:rPr lang="zh-CN" altLang="en-US" sz="2000" dirty="0" smtClean="0"/>
              <a:t>区间估计</a:t>
            </a:r>
            <a:endParaRPr lang="en-US" altLang="zh-CN" sz="2000" dirty="0" smtClean="0"/>
          </a:p>
          <a:p>
            <a:pPr marL="457200" indent="-457200">
              <a:buAutoNum type="arabicPeriod"/>
            </a:pPr>
            <a:r>
              <a:rPr lang="zh-CN" altLang="en-US" sz="2000" dirty="0"/>
              <a:t> 两个总体比例之差的区间估计 </a:t>
            </a:r>
          </a:p>
        </p:txBody>
      </p:sp>
    </p:spTree>
    <p:extLst>
      <p:ext uri="{BB962C8B-B14F-4D97-AF65-F5344CB8AC3E}">
        <p14:creationId xmlns:p14="http://schemas.microsoft.com/office/powerpoint/2010/main" xmlns="" val="33999183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5E391E1F-D986-4730-A635-43436E36446A}" type="slidenum">
              <a:rPr lang="en-US" altLang="zh-CN" sz="800">
                <a:solidFill>
                  <a:schemeClr val="bg1"/>
                </a:solidFill>
              </a:rPr>
              <a:pPr algn="r" eaLnBrk="1" hangingPunct="1"/>
              <a:t>17</a:t>
            </a:fld>
            <a:r>
              <a:rPr lang="en-US" altLang="zh-CN" sz="800">
                <a:solidFill>
                  <a:schemeClr val="bg1"/>
                </a:solidFill>
              </a:rPr>
              <a:t> ]</a:t>
            </a:r>
          </a:p>
        </p:txBody>
      </p:sp>
      <p:sp>
        <p:nvSpPr>
          <p:cNvPr id="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1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矩形 14"/>
          <p:cNvSpPr/>
          <p:nvPr/>
        </p:nvSpPr>
        <p:spPr>
          <a:xfrm>
            <a:off x="550571" y="1211492"/>
            <a:ext cx="7561050" cy="461665"/>
          </a:xfrm>
          <a:prstGeom prst="rect">
            <a:avLst/>
          </a:prstGeom>
        </p:spPr>
        <p:txBody>
          <a:bodyPr wrap="square">
            <a:spAutoFit/>
          </a:bodyPr>
          <a:lstStyle/>
          <a:p>
            <a:pPr>
              <a:defRPr/>
            </a:pPr>
            <a:r>
              <a:rPr lang="en-US" altLang="zh-CN" dirty="0">
                <a:latin typeface="楷体_GB2312" pitchFamily="49" charset="-122"/>
                <a:ea typeface="楷体_GB2312" pitchFamily="49" charset="-122"/>
              </a:rPr>
              <a:t>6.4.1  </a:t>
            </a:r>
            <a:r>
              <a:rPr lang="zh-CN" altLang="en-US" dirty="0">
                <a:latin typeface="楷体_GB2312" pitchFamily="49" charset="-122"/>
                <a:ea typeface="楷体_GB2312" pitchFamily="49" charset="-122"/>
              </a:rPr>
              <a:t>简单随机抽样</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6" name="矩形 5"/>
          <p:cNvSpPr/>
          <p:nvPr/>
        </p:nvSpPr>
        <p:spPr>
          <a:xfrm>
            <a:off x="550571" y="1916790"/>
            <a:ext cx="7693939" cy="5078313"/>
          </a:xfrm>
          <a:prstGeom prst="rect">
            <a:avLst/>
          </a:prstGeom>
        </p:spPr>
        <p:txBody>
          <a:bodyPr wrap="square">
            <a:spAutoFit/>
          </a:bodyPr>
          <a:lstStyle/>
          <a:p>
            <a:pPr marL="457200" indent="-457200">
              <a:buAutoNum type="arabicPeriod"/>
            </a:pPr>
            <a:r>
              <a:rPr lang="zh-CN" altLang="zh-CN" dirty="0" smtClean="0">
                <a:effectLst>
                  <a:outerShdw blurRad="38100" dist="38100" dir="2700000" algn="tl">
                    <a:srgbClr val="000000">
                      <a:alpha val="43137"/>
                    </a:srgbClr>
                  </a:outerShdw>
                </a:effectLst>
                <a:ea typeface="楷体_GB2312"/>
              </a:rPr>
              <a:t>总体均值</a:t>
            </a:r>
            <a:r>
              <a:rPr lang="zh-CN" altLang="zh-CN" dirty="0">
                <a:effectLst>
                  <a:outerShdw blurRad="38100" dist="38100" dir="2700000" algn="tl">
                    <a:srgbClr val="000000">
                      <a:alpha val="43137"/>
                    </a:srgbClr>
                  </a:outerShdw>
                </a:effectLst>
                <a:ea typeface="楷体_GB2312"/>
              </a:rPr>
              <a:t>的</a:t>
            </a:r>
            <a:r>
              <a:rPr lang="zh-CN" altLang="zh-CN" dirty="0" smtClean="0">
                <a:effectLst>
                  <a:outerShdw blurRad="38100" dist="38100" dir="2700000" algn="tl">
                    <a:srgbClr val="000000">
                      <a:alpha val="43137"/>
                    </a:srgbClr>
                  </a:outerShdw>
                </a:effectLst>
                <a:ea typeface="楷体_GB2312"/>
              </a:rPr>
              <a:t>区间估计</a:t>
            </a:r>
            <a:endParaRPr lang="en-US" altLang="zh-CN" dirty="0" smtClean="0">
              <a:effectLst>
                <a:outerShdw blurRad="38100" dist="38100" dir="2700000" algn="tl">
                  <a:srgbClr val="000000">
                    <a:alpha val="43137"/>
                  </a:srgbClr>
                </a:outerShdw>
              </a:effectLst>
              <a:ea typeface="楷体_GB2312"/>
            </a:endParaRPr>
          </a:p>
          <a:p>
            <a:pPr marL="457200" indent="-457200">
              <a:buFont typeface="+mj-ea"/>
              <a:buAutoNum type="circleNumDbPlain"/>
            </a:pPr>
            <a:r>
              <a:rPr lang="zh-CN" altLang="en-US" sz="2000" dirty="0" smtClean="0"/>
              <a:t> 当</a:t>
            </a:r>
            <a:r>
              <a:rPr lang="zh-CN" altLang="en-US" sz="2000" dirty="0"/>
              <a:t>总体为正态分布，即</a:t>
            </a:r>
            <a:r>
              <a:rPr lang="en-US" altLang="zh-CN" sz="2000" dirty="0"/>
              <a:t>X~N</a:t>
            </a:r>
            <a:r>
              <a:rPr lang="zh-CN" altLang="en-US" sz="2000" dirty="0" smtClean="0"/>
              <a:t>（</a:t>
            </a:r>
            <a:r>
              <a:rPr lang="zh-CN" altLang="en-US" sz="2000" dirty="0" smtClean="0">
                <a:sym typeface="Symbol"/>
              </a:rPr>
              <a:t></a:t>
            </a:r>
            <a:r>
              <a:rPr lang="en-US" altLang="zh-CN" sz="2000" dirty="0">
                <a:sym typeface="Symbol"/>
              </a:rPr>
              <a:t>X</a:t>
            </a:r>
            <a:r>
              <a:rPr lang="zh-CN" altLang="en-US" sz="2000" dirty="0" smtClean="0"/>
              <a:t>   ，</a:t>
            </a:r>
            <a:r>
              <a:rPr lang="el-GR" altLang="zh-CN" sz="2000" dirty="0" smtClean="0">
                <a:ea typeface="宋体"/>
              </a:rPr>
              <a:t>σ</a:t>
            </a:r>
            <a:r>
              <a:rPr lang="en-US" altLang="zh-CN" sz="2000" baseline="30000" dirty="0">
                <a:ea typeface="宋体"/>
              </a:rPr>
              <a:t>2</a:t>
            </a:r>
            <a:r>
              <a:rPr lang="zh-CN" altLang="en-US" sz="2000" dirty="0" smtClean="0"/>
              <a:t> ），</a:t>
            </a:r>
            <a:r>
              <a:rPr lang="zh-CN" altLang="en-US" sz="2000" dirty="0"/>
              <a:t>且已知</a:t>
            </a:r>
            <a:r>
              <a:rPr lang="zh-CN" altLang="en-US" sz="2000" dirty="0" smtClean="0"/>
              <a:t>总体方差 </a:t>
            </a:r>
            <a:r>
              <a:rPr lang="el-GR" altLang="zh-CN" sz="2000" dirty="0">
                <a:ea typeface="宋体"/>
              </a:rPr>
              <a:t>σ</a:t>
            </a:r>
            <a:r>
              <a:rPr lang="en-US" altLang="zh-CN" sz="2000" baseline="30000" dirty="0">
                <a:ea typeface="宋体"/>
              </a:rPr>
              <a:t>2</a:t>
            </a:r>
            <a:r>
              <a:rPr lang="zh-CN" altLang="en-US" sz="2000" dirty="0" smtClean="0"/>
              <a:t> </a:t>
            </a:r>
            <a:r>
              <a:rPr lang="en-US" altLang="zh-CN" sz="2000" dirty="0" smtClean="0"/>
              <a:t>,</a:t>
            </a:r>
            <a:r>
              <a:rPr lang="zh-CN" altLang="en-US" sz="2000" dirty="0" smtClean="0"/>
              <a:t>或</a:t>
            </a:r>
            <a:r>
              <a:rPr lang="zh-CN" altLang="en-US" sz="2000" dirty="0"/>
              <a:t>总体为非正态总体，但</a:t>
            </a:r>
            <a:r>
              <a:rPr lang="zh-CN" altLang="en-US" sz="2000" dirty="0" smtClean="0"/>
              <a:t>总体方差  </a:t>
            </a:r>
            <a:r>
              <a:rPr lang="el-GR" altLang="zh-CN" sz="2000" dirty="0" smtClean="0">
                <a:ea typeface="宋体"/>
              </a:rPr>
              <a:t>σ</a:t>
            </a:r>
            <a:r>
              <a:rPr lang="en-US" altLang="zh-CN" sz="2000" baseline="30000" dirty="0" smtClean="0">
                <a:ea typeface="宋体"/>
              </a:rPr>
              <a:t>2</a:t>
            </a:r>
            <a:r>
              <a:rPr lang="zh-CN" altLang="en-US" sz="2000" dirty="0" smtClean="0"/>
              <a:t> 已知</a:t>
            </a:r>
            <a:r>
              <a:rPr lang="zh-CN" altLang="en-US" sz="2000" dirty="0"/>
              <a:t>且</a:t>
            </a:r>
            <a:r>
              <a:rPr lang="en-US" altLang="zh-CN" sz="2000" dirty="0"/>
              <a:t>n&gt;30</a:t>
            </a:r>
            <a:r>
              <a:rPr lang="zh-CN" altLang="en-US" sz="2000" dirty="0"/>
              <a:t>时，样本</a:t>
            </a:r>
            <a:r>
              <a:rPr lang="zh-CN" altLang="en-US" sz="2000" dirty="0" smtClean="0"/>
              <a:t>平均数</a:t>
            </a:r>
            <a:r>
              <a:rPr lang="zh-CN" altLang="en-US" sz="2000" dirty="0" smtClean="0">
                <a:sym typeface="Symbol"/>
              </a:rPr>
              <a:t></a:t>
            </a:r>
            <a:r>
              <a:rPr lang="zh-CN" altLang="en-US" sz="2000" dirty="0" smtClean="0"/>
              <a:t> 在</a:t>
            </a:r>
            <a:r>
              <a:rPr lang="zh-CN" altLang="en-US" sz="2000" dirty="0"/>
              <a:t>重复抽样条件下服从期望值为 </a:t>
            </a:r>
            <a:r>
              <a:rPr lang="zh-CN" altLang="en-US" sz="2000" dirty="0" smtClean="0">
                <a:sym typeface="Symbol"/>
              </a:rPr>
              <a:t></a:t>
            </a:r>
            <a:r>
              <a:rPr lang="en-US" altLang="zh-CN" sz="2000" dirty="0" smtClean="0">
                <a:sym typeface="Symbol"/>
              </a:rPr>
              <a:t>X</a:t>
            </a:r>
            <a:r>
              <a:rPr lang="zh-CN" altLang="en-US" sz="2000" dirty="0" smtClean="0"/>
              <a:t> 、</a:t>
            </a:r>
            <a:r>
              <a:rPr lang="zh-CN" altLang="en-US" sz="2000" dirty="0"/>
              <a:t>方差为 </a:t>
            </a:r>
            <a:r>
              <a:rPr lang="zh-CN" altLang="en-US" sz="2000" dirty="0" smtClean="0"/>
              <a:t>   的</a:t>
            </a:r>
            <a:r>
              <a:rPr lang="zh-CN" altLang="en-US" sz="2000" dirty="0"/>
              <a:t>正态</a:t>
            </a:r>
            <a:r>
              <a:rPr lang="zh-CN" altLang="en-US" sz="2000" dirty="0" smtClean="0"/>
              <a:t>分</a:t>
            </a:r>
            <a:endParaRPr lang="en-US" altLang="zh-CN" sz="2000" dirty="0" smtClean="0"/>
          </a:p>
          <a:p>
            <a:pPr indent="-457200"/>
            <a:r>
              <a:rPr lang="en-US" altLang="zh-CN" sz="2000" dirty="0"/>
              <a:t> </a:t>
            </a:r>
            <a:r>
              <a:rPr lang="en-US" altLang="zh-CN" sz="2000" dirty="0" smtClean="0"/>
              <a:t>      </a:t>
            </a:r>
            <a:r>
              <a:rPr lang="zh-CN" altLang="en-US" sz="2000" dirty="0" smtClean="0"/>
              <a:t>布</a:t>
            </a:r>
            <a:r>
              <a:rPr lang="zh-CN" altLang="en-US" sz="2000" dirty="0"/>
              <a:t>；</a:t>
            </a:r>
            <a:r>
              <a:rPr lang="zh-CN" altLang="en-US" sz="2000" dirty="0" smtClean="0"/>
              <a:t>在不重复抽样</a:t>
            </a:r>
            <a:r>
              <a:rPr lang="zh-CN" altLang="en-US" sz="2000" dirty="0"/>
              <a:t>条件下服从期望值</a:t>
            </a:r>
            <a:r>
              <a:rPr lang="zh-CN" altLang="en-US" sz="2000" dirty="0" smtClean="0"/>
              <a:t>为</a:t>
            </a:r>
            <a:r>
              <a:rPr lang="zh-CN" altLang="en-US" sz="2000" dirty="0" smtClean="0">
                <a:sym typeface="Symbol"/>
              </a:rPr>
              <a:t></a:t>
            </a:r>
            <a:r>
              <a:rPr lang="en-US" altLang="zh-CN" sz="2000" dirty="0" smtClean="0">
                <a:sym typeface="Symbol"/>
              </a:rPr>
              <a:t>X</a:t>
            </a:r>
            <a:r>
              <a:rPr lang="zh-CN" altLang="en-US" sz="2000" dirty="0" smtClean="0"/>
              <a:t> 、方差                 为 正态分 布。</a:t>
            </a:r>
            <a:endParaRPr lang="en-US" altLang="zh-CN" sz="2000" dirty="0" smtClean="0"/>
          </a:p>
          <a:p>
            <a:pPr marL="342900" indent="-342900">
              <a:buFont typeface="Wingdings" panose="05000000000000000000" pitchFamily="2" charset="2"/>
              <a:buChar char="Ø"/>
            </a:pPr>
            <a:r>
              <a:rPr lang="zh-CN" altLang="en-US" sz="2000" dirty="0" smtClean="0"/>
              <a:t>重复抽样：</a:t>
            </a:r>
            <a:endParaRPr lang="en-US" altLang="zh-CN" sz="2000" dirty="0" smtClean="0"/>
          </a:p>
          <a:p>
            <a:pPr marL="342900" indent="-342900">
              <a:buFont typeface="Wingdings" panose="05000000000000000000" pitchFamily="2" charset="2"/>
              <a:buChar char="Ø"/>
            </a:pPr>
            <a:endParaRPr lang="en-US" altLang="zh-CN" sz="2000" dirty="0"/>
          </a:p>
          <a:p>
            <a:pPr marL="342900" indent="-342900">
              <a:buFont typeface="Wingdings" panose="05000000000000000000" pitchFamily="2" charset="2"/>
              <a:buChar char="Ø"/>
            </a:pPr>
            <a:endParaRPr lang="en-US" altLang="zh-CN" sz="2000" dirty="0" smtClean="0"/>
          </a:p>
          <a:p>
            <a:pPr marL="342900" indent="-342900">
              <a:buFont typeface="Wingdings" panose="05000000000000000000" pitchFamily="2" charset="2"/>
              <a:buChar char="Ø"/>
            </a:pPr>
            <a:r>
              <a:rPr lang="zh-CN" altLang="zh-CN" sz="2000" dirty="0"/>
              <a:t>不重复抽样下</a:t>
            </a:r>
          </a:p>
          <a:p>
            <a:endParaRPr lang="en-US" altLang="zh-CN" sz="2000" dirty="0" smtClean="0"/>
          </a:p>
          <a:p>
            <a:endParaRPr lang="zh-CN" altLang="zh-CN" sz="2000" dirty="0"/>
          </a:p>
        </p:txBody>
      </p:sp>
      <p:sp>
        <p:nvSpPr>
          <p:cNvPr id="8196" name="Rectangle 1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198" name="Rectangle 1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200" name="Rectangle 1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202" name="Rectangle 1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205" name="Rectangle 1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206" name="对象 8205"/>
          <p:cNvGraphicFramePr>
            <a:graphicFrameLocks noChangeAspect="1"/>
          </p:cNvGraphicFramePr>
          <p:nvPr>
            <p:extLst>
              <p:ext uri="{D42A27DB-BD31-4B8C-83A1-F6EECF244321}">
                <p14:modId xmlns:p14="http://schemas.microsoft.com/office/powerpoint/2010/main" xmlns="" val="641572937"/>
              </p:ext>
            </p:extLst>
          </p:nvPr>
        </p:nvGraphicFramePr>
        <p:xfrm>
          <a:off x="6648626" y="2996940"/>
          <a:ext cx="238125" cy="419100"/>
        </p:xfrm>
        <a:graphic>
          <a:graphicData uri="http://schemas.openxmlformats.org/presentationml/2006/ole">
            <p:oleObj spid="_x0000_s8334" name="公式" r:id="rId3" imgW="241195" imgH="418918" progId="Equation.3">
              <p:embed/>
            </p:oleObj>
          </a:graphicData>
        </a:graphic>
      </p:graphicFrame>
      <p:sp>
        <p:nvSpPr>
          <p:cNvPr id="8207" name="Rectangle 1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208" name="对象 8207"/>
          <p:cNvGraphicFramePr>
            <a:graphicFrameLocks noChangeAspect="1"/>
          </p:cNvGraphicFramePr>
          <p:nvPr>
            <p:extLst>
              <p:ext uri="{D42A27DB-BD31-4B8C-83A1-F6EECF244321}">
                <p14:modId xmlns:p14="http://schemas.microsoft.com/office/powerpoint/2010/main" xmlns="" val="1512714562"/>
              </p:ext>
            </p:extLst>
          </p:nvPr>
        </p:nvGraphicFramePr>
        <p:xfrm>
          <a:off x="6695368" y="3356990"/>
          <a:ext cx="793964" cy="521409"/>
        </p:xfrm>
        <a:graphic>
          <a:graphicData uri="http://schemas.openxmlformats.org/presentationml/2006/ole">
            <p:oleObj spid="_x0000_s8335" name="公式" r:id="rId4" imgW="634725" imgH="418918" progId="Equation.3">
              <p:embed/>
            </p:oleObj>
          </a:graphicData>
        </a:graphic>
      </p:graphicFrame>
      <p:pic>
        <p:nvPicPr>
          <p:cNvPr id="8322" name="Picture 130"/>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42382" y="4542882"/>
            <a:ext cx="8468920" cy="6482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323" name="Picture 131"/>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341127" y="5146297"/>
            <a:ext cx="6609048" cy="17117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209" name="矩形 8208"/>
          <p:cNvSpPr/>
          <p:nvPr/>
        </p:nvSpPr>
        <p:spPr>
          <a:xfrm>
            <a:off x="6886751" y="4542882"/>
            <a:ext cx="1327415" cy="461665"/>
          </a:xfrm>
          <a:prstGeom prst="rect">
            <a:avLst/>
          </a:prstGeom>
        </p:spPr>
        <p:txBody>
          <a:bodyPr wrap="none">
            <a:spAutoFit/>
          </a:bodyPr>
          <a:lstStyle/>
          <a:p>
            <a:r>
              <a:rPr lang="zh-CN" altLang="zh-CN" dirty="0"/>
              <a:t>（</a:t>
            </a:r>
            <a:r>
              <a:rPr lang="en-US" altLang="zh-CN" dirty="0"/>
              <a:t>6.11</a:t>
            </a:r>
            <a:r>
              <a:rPr lang="zh-CN" altLang="zh-CN" dirty="0"/>
              <a:t>）</a:t>
            </a:r>
            <a:endParaRPr lang="zh-CN" altLang="en-US" dirty="0"/>
          </a:p>
        </p:txBody>
      </p:sp>
      <p:sp>
        <p:nvSpPr>
          <p:cNvPr id="8210" name="矩形 8209"/>
          <p:cNvSpPr/>
          <p:nvPr/>
        </p:nvSpPr>
        <p:spPr>
          <a:xfrm>
            <a:off x="7092350" y="5229250"/>
            <a:ext cx="1338828" cy="461665"/>
          </a:xfrm>
          <a:prstGeom prst="rect">
            <a:avLst/>
          </a:prstGeom>
        </p:spPr>
        <p:txBody>
          <a:bodyPr wrap="none">
            <a:spAutoFit/>
          </a:bodyPr>
          <a:lstStyle/>
          <a:p>
            <a:r>
              <a:rPr lang="zh-CN" altLang="zh-CN" dirty="0"/>
              <a:t>（</a:t>
            </a:r>
            <a:r>
              <a:rPr lang="en-US" altLang="zh-CN" dirty="0"/>
              <a:t>6.12</a:t>
            </a:r>
            <a:r>
              <a:rPr lang="zh-CN" altLang="zh-CN" dirty="0"/>
              <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18</a:t>
            </a:fld>
            <a:r>
              <a:rPr lang="en-US" altLang="zh-CN" sz="800">
                <a:solidFill>
                  <a:schemeClr val="bg1"/>
                </a:solidFill>
              </a:rPr>
              <a:t> ]</a:t>
            </a:r>
          </a:p>
        </p:txBody>
      </p:sp>
      <p:sp>
        <p:nvSpPr>
          <p:cNvPr id="6" name="Text Box 11"/>
          <p:cNvSpPr txBox="1">
            <a:spLocks noChangeArrowheads="1"/>
          </p:cNvSpPr>
          <p:nvPr/>
        </p:nvSpPr>
        <p:spPr bwMode="auto">
          <a:xfrm>
            <a:off x="503326" y="1196690"/>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6.4.1  </a:t>
            </a:r>
            <a:r>
              <a:rPr lang="zh-CN" altLang="en-US" dirty="0">
                <a:latin typeface="楷体_GB2312" pitchFamily="49" charset="-122"/>
                <a:ea typeface="楷体_GB2312" pitchFamily="49" charset="-122"/>
              </a:rPr>
              <a:t>简单随机抽样</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475966" y="2115399"/>
            <a:ext cx="8642350" cy="6124754"/>
          </a:xfrm>
          <a:prstGeom prst="rect">
            <a:avLst/>
          </a:prstGeom>
          <a:noFill/>
          <a:ln w="9525" algn="ctr">
            <a:noFill/>
            <a:miter lim="800000"/>
            <a:headEnd/>
            <a:tailEnd/>
          </a:ln>
          <a:effectLst/>
        </p:spPr>
        <p:txBody>
          <a:bodyPr>
            <a:spAutoFit/>
          </a:bodyPr>
          <a:lstStyle/>
          <a:p>
            <a:pPr>
              <a:defRPr/>
            </a:pPr>
            <a:r>
              <a:rPr lang="en-US" altLang="zh-CN" dirty="0">
                <a:effectLst>
                  <a:outerShdw blurRad="38100" dist="38100" dir="2700000" algn="tl">
                    <a:srgbClr val="000000">
                      <a:alpha val="43137"/>
                    </a:srgbClr>
                  </a:outerShdw>
                </a:effectLst>
                <a:ea typeface="楷体_GB2312"/>
              </a:rPr>
              <a:t>1.  </a:t>
            </a:r>
            <a:r>
              <a:rPr lang="zh-CN" altLang="zh-CN" dirty="0">
                <a:effectLst>
                  <a:outerShdw blurRad="38100" dist="38100" dir="2700000" algn="tl">
                    <a:srgbClr val="000000">
                      <a:alpha val="43137"/>
                    </a:srgbClr>
                  </a:outerShdw>
                </a:effectLst>
                <a:ea typeface="楷体_GB2312"/>
              </a:rPr>
              <a:t>总体均值的区间估计</a:t>
            </a:r>
          </a:p>
          <a:p>
            <a:pPr marL="457200" indent="-457200">
              <a:buFont typeface="+mj-ea"/>
              <a:buAutoNum type="circleNumDbPlain" startAt="2"/>
              <a:defRPr/>
            </a:pPr>
            <a:r>
              <a:rPr lang="zh-CN" altLang="en-US" dirty="0">
                <a:effectLst>
                  <a:outerShdw blurRad="38100" dist="38100" dir="2700000" algn="tl">
                    <a:srgbClr val="C0C0C0"/>
                  </a:outerShdw>
                </a:effectLst>
                <a:latin typeface="Times New Roman"/>
                <a:ea typeface="楷体_GB2312" pitchFamily="49" charset="-122"/>
              </a:rPr>
              <a:t> </a:t>
            </a:r>
            <a:r>
              <a:rPr lang="zh-CN" altLang="zh-CN" dirty="0"/>
              <a:t>当总体为正态总体，</a:t>
            </a:r>
            <a:r>
              <a:rPr lang="zh-CN" altLang="zh-CN" dirty="0" smtClean="0"/>
              <a:t>总体方差</a:t>
            </a:r>
            <a:r>
              <a:rPr lang="el-GR" altLang="zh-CN" dirty="0">
                <a:ea typeface="宋体"/>
              </a:rPr>
              <a:t>σ</a:t>
            </a:r>
            <a:r>
              <a:rPr lang="en-US" altLang="zh-CN" baseline="30000" dirty="0" smtClean="0">
                <a:ea typeface="宋体"/>
              </a:rPr>
              <a:t>2</a:t>
            </a:r>
            <a:r>
              <a:rPr lang="zh-CN" altLang="zh-CN" dirty="0" smtClean="0"/>
              <a:t>未知</a:t>
            </a:r>
            <a:r>
              <a:rPr lang="zh-CN" altLang="zh-CN" dirty="0"/>
              <a:t>，或总体为非正态总体、</a:t>
            </a:r>
            <a:r>
              <a:rPr lang="zh-CN" altLang="zh-CN" dirty="0" smtClean="0"/>
              <a:t>总体方差</a:t>
            </a:r>
            <a:r>
              <a:rPr lang="el-GR" altLang="zh-CN" dirty="0" smtClean="0">
                <a:ea typeface="宋体"/>
              </a:rPr>
              <a:t>σ</a:t>
            </a:r>
            <a:r>
              <a:rPr lang="en-US" altLang="zh-CN" baseline="30000" dirty="0">
                <a:ea typeface="宋体"/>
              </a:rPr>
              <a:t>2</a:t>
            </a:r>
            <a:r>
              <a:rPr lang="zh-CN" altLang="zh-CN" dirty="0" smtClean="0"/>
              <a:t>未知</a:t>
            </a:r>
            <a:r>
              <a:rPr lang="zh-CN" altLang="zh-CN" dirty="0"/>
              <a:t>但</a:t>
            </a:r>
            <a:r>
              <a:rPr lang="en-US" altLang="zh-CN" dirty="0"/>
              <a:t>n</a:t>
            </a:r>
            <a:r>
              <a:rPr lang="zh-CN" altLang="zh-CN" dirty="0"/>
              <a:t>足够大（</a:t>
            </a:r>
            <a:r>
              <a:rPr lang="en-US" altLang="zh-CN" dirty="0"/>
              <a:t>n&gt;30</a:t>
            </a:r>
            <a:r>
              <a:rPr lang="zh-CN" altLang="zh-CN" dirty="0"/>
              <a:t>）时，要用</a:t>
            </a:r>
            <a:r>
              <a:rPr lang="zh-CN" altLang="zh-CN" dirty="0" smtClean="0"/>
              <a:t>样本方差</a:t>
            </a:r>
            <a:r>
              <a:rPr lang="en-US" altLang="zh-CN" dirty="0" smtClean="0"/>
              <a:t>S</a:t>
            </a:r>
            <a:r>
              <a:rPr lang="en-US" altLang="zh-CN" baseline="-25000" dirty="0" smtClean="0"/>
              <a:t>n-1</a:t>
            </a:r>
            <a:r>
              <a:rPr lang="en-US" altLang="zh-CN" baseline="30000" dirty="0" smtClean="0"/>
              <a:t>2</a:t>
            </a:r>
            <a:r>
              <a:rPr lang="en-US" altLang="zh-CN" dirty="0" smtClean="0"/>
              <a:t> </a:t>
            </a:r>
            <a:r>
              <a:rPr lang="zh-CN" altLang="zh-CN" dirty="0"/>
              <a:t>代替</a:t>
            </a:r>
            <a:r>
              <a:rPr lang="zh-CN" altLang="zh-CN" dirty="0" smtClean="0"/>
              <a:t>总体方差</a:t>
            </a:r>
            <a:r>
              <a:rPr lang="el-GR" altLang="zh-CN" dirty="0" smtClean="0">
                <a:ea typeface="宋体"/>
              </a:rPr>
              <a:t>σ</a:t>
            </a:r>
            <a:r>
              <a:rPr lang="en-US" altLang="zh-CN" baseline="30000" dirty="0">
                <a:ea typeface="宋体"/>
              </a:rPr>
              <a:t>2 </a:t>
            </a:r>
            <a:r>
              <a:rPr lang="zh-CN" altLang="zh-CN" dirty="0" smtClean="0"/>
              <a:t>，</a:t>
            </a:r>
            <a:r>
              <a:rPr lang="zh-CN" altLang="zh-CN" dirty="0"/>
              <a:t>则总体平均数在（</a:t>
            </a:r>
            <a:r>
              <a:rPr lang="en-US" altLang="zh-CN" dirty="0"/>
              <a:t>1- </a:t>
            </a:r>
            <a:r>
              <a:rPr lang="en-US" altLang="zh-CN" dirty="0" smtClean="0">
                <a:sym typeface="Symbol"/>
              </a:rPr>
              <a:t></a:t>
            </a:r>
            <a:r>
              <a:rPr lang="zh-CN" altLang="zh-CN" dirty="0" smtClean="0"/>
              <a:t>）</a:t>
            </a:r>
            <a:r>
              <a:rPr lang="zh-CN" altLang="zh-CN" dirty="0"/>
              <a:t>置信水平下的置信区间</a:t>
            </a:r>
            <a:r>
              <a:rPr lang="zh-CN" altLang="zh-CN" dirty="0" smtClean="0"/>
              <a:t>为</a:t>
            </a:r>
            <a:endParaRPr lang="en-US" altLang="zh-CN" dirty="0" smtClean="0"/>
          </a:p>
          <a:p>
            <a:pPr marL="342900" indent="-342900">
              <a:buFont typeface="Wingdings" panose="05000000000000000000" pitchFamily="2" charset="2"/>
              <a:buChar char="Ø"/>
              <a:defRPr/>
            </a:pPr>
            <a:r>
              <a:rPr lang="zh-CN" altLang="zh-CN" dirty="0"/>
              <a:t>重复抽样下</a:t>
            </a:r>
          </a:p>
          <a:p>
            <a:pPr>
              <a:defRPr/>
            </a:pPr>
            <a:endParaRPr lang="zh-CN" altLang="zh-CN" dirty="0"/>
          </a:p>
          <a:p>
            <a:pPr>
              <a:defRPr/>
            </a:pPr>
            <a:endParaRPr lang="en-US" altLang="zh-CN" dirty="0">
              <a:effectLst>
                <a:outerShdw blurRad="38100" dist="38100" dir="2700000" algn="tl">
                  <a:srgbClr val="C0C0C0"/>
                </a:outerShdw>
              </a:effectLst>
              <a:latin typeface="楷体" pitchFamily="49" charset="-122"/>
              <a:ea typeface="楷体_GB2312" pitchFamily="49" charset="-122"/>
            </a:endParaRPr>
          </a:p>
          <a:p>
            <a:pPr marL="342900" indent="-342900">
              <a:buFont typeface="Wingdings" panose="05000000000000000000" pitchFamily="2" charset="2"/>
              <a:buChar char="Ø"/>
              <a:defRPr/>
            </a:pPr>
            <a:r>
              <a:rPr lang="zh-CN" altLang="zh-CN" sz="2000" dirty="0"/>
              <a:t>不重复抽样下</a:t>
            </a:r>
          </a:p>
          <a:p>
            <a:pPr>
              <a:defRPr/>
            </a:pPr>
            <a:endParaRPr lang="en-US" altLang="zh-CN" sz="2000" dirty="0" smtClean="0">
              <a:latin typeface="楷体" pitchFamily="49" charset="-122"/>
              <a:ea typeface="楷体_GB2312"/>
            </a:endParaRPr>
          </a:p>
          <a:p>
            <a:pPr>
              <a:defRPr/>
            </a:pPr>
            <a:endParaRPr lang="en-US" altLang="zh-CN" sz="2000" dirty="0" smtClean="0">
              <a:effectLst>
                <a:outerShdw blurRad="38100" dist="38100" dir="2700000" algn="tl">
                  <a:srgbClr val="C0C0C0"/>
                </a:outerShdw>
              </a:effectLst>
              <a:latin typeface="楷体" pitchFamily="49" charset="-122"/>
              <a:ea typeface="楷体_GB2312"/>
            </a:endParaRPr>
          </a:p>
          <a:p>
            <a:pPr>
              <a:defRPr/>
            </a:pPr>
            <a:endParaRPr lang="en-US" altLang="zh-CN" sz="2000" dirty="0">
              <a:effectLst>
                <a:outerShdw blurRad="38100" dist="38100" dir="2700000" algn="tl">
                  <a:srgbClr val="C0C0C0"/>
                </a:outerShdw>
              </a:effectLst>
              <a:latin typeface="楷体" pitchFamily="49" charset="-122"/>
              <a:ea typeface="楷体_GB2312"/>
            </a:endParaRPr>
          </a:p>
          <a:p>
            <a:endParaRPr lang="zh-CN" altLang="en-US" sz="2000" dirty="0">
              <a:effectLst>
                <a:outerShdw blurRad="38100" dist="38100" dir="2700000" algn="tl">
                  <a:srgbClr val="C0C0C0"/>
                </a:outerShdw>
              </a:effectLst>
              <a:latin typeface="楷体" pitchFamily="49" charset="-122"/>
              <a:ea typeface="楷体_GB2312"/>
            </a:endParaRP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9258" name="Picture 4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32124" y="3938057"/>
            <a:ext cx="8137131" cy="10751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259" name="Picture 4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95669" y="5013220"/>
            <a:ext cx="8086475" cy="18544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19</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6.4.1  </a:t>
            </a:r>
            <a:r>
              <a:rPr lang="zh-CN" altLang="en-US" dirty="0">
                <a:latin typeface="楷体_GB2312" pitchFamily="49" charset="-122"/>
                <a:ea typeface="楷体_GB2312" pitchFamily="49" charset="-122"/>
              </a:rPr>
              <a:t>简单随机抽样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988801"/>
            <a:ext cx="8296714" cy="461665"/>
          </a:xfrm>
          <a:prstGeom prst="rect">
            <a:avLst/>
          </a:prstGeom>
        </p:spPr>
        <p:txBody>
          <a:bodyPr wrap="square">
            <a:spAutoFit/>
          </a:bodyPr>
          <a:lstStyle/>
          <a:p>
            <a:r>
              <a:rPr lang="en-US" altLang="zh-CN" dirty="0">
                <a:effectLst>
                  <a:outerShdw blurRad="38100" dist="38100" dir="2700000" algn="tl">
                    <a:srgbClr val="000000">
                      <a:alpha val="43137"/>
                    </a:srgbClr>
                  </a:outerShdw>
                </a:effectLst>
                <a:ea typeface="楷体_GB2312"/>
              </a:rPr>
              <a:t>2.  </a:t>
            </a:r>
            <a:r>
              <a:rPr lang="zh-CN" altLang="en-US" dirty="0">
                <a:effectLst>
                  <a:outerShdw blurRad="38100" dist="38100" dir="2700000" algn="tl">
                    <a:srgbClr val="000000">
                      <a:alpha val="43137"/>
                    </a:srgbClr>
                  </a:outerShdw>
                </a:effectLst>
                <a:ea typeface="楷体_GB2312"/>
              </a:rPr>
              <a:t>成数的区间估计</a:t>
            </a: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56356" name="Picture 3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5670" y="2996940"/>
            <a:ext cx="9105955" cy="20882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741794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F634E37B-E243-434F-9AA3-3B4500235545}" type="slidenum">
              <a:rPr lang="en-US" altLang="zh-CN" sz="800">
                <a:solidFill>
                  <a:schemeClr val="bg1"/>
                </a:solidFill>
              </a:rPr>
              <a:pPr algn="r" eaLnBrk="1" hangingPunct="1"/>
              <a:t>2</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dirty="0">
                <a:latin typeface="楷体_GB2312" pitchFamily="49" charset="-122"/>
                <a:ea typeface="楷体_GB2312" pitchFamily="49" charset="-122"/>
              </a:rPr>
              <a:t>6</a:t>
            </a:r>
            <a:r>
              <a:rPr lang="en-US" altLang="zh-CN" dirty="0" smtClean="0">
                <a:latin typeface="楷体_GB2312" pitchFamily="49" charset="-122"/>
                <a:ea typeface="楷体_GB2312" pitchFamily="49" charset="-122"/>
              </a:rPr>
              <a:t>.1 </a:t>
            </a:r>
            <a:r>
              <a:rPr lang="zh-CN" altLang="en-US" dirty="0" smtClean="0">
                <a:latin typeface="楷体_GB2312" pitchFamily="49" charset="-122"/>
                <a:ea typeface="楷体_GB2312" pitchFamily="49" charset="-122"/>
              </a:rPr>
              <a:t>抽样分布中的几个基本概念</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b="1" i="1" dirty="0">
                <a:solidFill>
                  <a:srgbClr val="008000"/>
                </a:solidFill>
                <a:latin typeface="楷体_GB2312" pitchFamily="49" charset="-122"/>
                <a:ea typeface="楷体_GB2312" pitchFamily="49" charset="-122"/>
              </a:rPr>
              <a:t>Section 1 </a:t>
            </a:r>
            <a:r>
              <a:rPr lang="en-US" altLang="zh-CN" b="1" i="1" dirty="0" smtClean="0">
                <a:solidFill>
                  <a:srgbClr val="008000"/>
                </a:solidFill>
                <a:latin typeface="楷体_GB2312" pitchFamily="49" charset="-122"/>
                <a:ea typeface="楷体_GB2312" pitchFamily="49" charset="-122"/>
              </a:rPr>
              <a:t>Basic </a:t>
            </a:r>
            <a:r>
              <a:rPr lang="en-US" altLang="zh-CN" b="1" i="1" dirty="0">
                <a:solidFill>
                  <a:srgbClr val="008000"/>
                </a:solidFill>
                <a:latin typeface="楷体_GB2312" pitchFamily="49" charset="-122"/>
                <a:ea typeface="楷体_GB2312" pitchFamily="49" charset="-122"/>
              </a:rPr>
              <a:t>Concepts Of Sampling </a:t>
            </a:r>
            <a:r>
              <a:rPr lang="en-US" altLang="zh-CN" b="1" i="1" dirty="0" smtClean="0">
                <a:solidFill>
                  <a:srgbClr val="008000"/>
                </a:solidFill>
                <a:latin typeface="楷体_GB2312" pitchFamily="49" charset="-122"/>
                <a:ea typeface="楷体_GB2312" pitchFamily="49" charset="-122"/>
              </a:rPr>
              <a:t>Distribution</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6.1.1  </a:t>
            </a:r>
            <a:r>
              <a:rPr lang="zh-CN" altLang="en-US" dirty="0">
                <a:latin typeface="楷体_GB2312" pitchFamily="49" charset="-122"/>
                <a:ea typeface="楷体_GB2312" pitchFamily="49" charset="-122"/>
              </a:rPr>
              <a:t>总体与样本</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250825" y="2564880"/>
            <a:ext cx="8642350" cy="2862322"/>
          </a:xfrm>
          <a:prstGeom prst="rect">
            <a:avLst/>
          </a:prstGeom>
          <a:noFill/>
          <a:ln w="9525" algn="ctr">
            <a:noFill/>
            <a:miter lim="800000"/>
            <a:headEnd/>
            <a:tailEnd/>
          </a:ln>
          <a:effectLst/>
        </p:spPr>
        <p:txBody>
          <a:bodyPr>
            <a:spAutoFit/>
          </a:bodyPr>
          <a:lstStyle/>
          <a:p>
            <a:pPr marL="342900" indent="-342900">
              <a:buFont typeface="Wingdings" panose="05000000000000000000" pitchFamily="2" charset="2"/>
              <a:buChar char="Ø"/>
              <a:defRPr/>
            </a:pPr>
            <a:r>
              <a:rPr lang="zh-CN" altLang="en-US" dirty="0" smtClean="0">
                <a:effectLst>
                  <a:outerShdw blurRad="38100" dist="38100" dir="2700000" algn="tl">
                    <a:srgbClr val="C0C0C0"/>
                  </a:outerShdw>
                </a:effectLst>
                <a:latin typeface="楷体_GB2312" pitchFamily="49" charset="-122"/>
                <a:ea typeface="楷体_GB2312" pitchFamily="49" charset="-122"/>
              </a:rPr>
              <a:t>总体</a:t>
            </a: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a:defRPr/>
            </a:pPr>
            <a:r>
              <a:rPr lang="zh-CN" altLang="en-US" sz="2000" dirty="0">
                <a:latin typeface="+mn-ea"/>
                <a:ea typeface="+mn-ea"/>
              </a:rPr>
              <a:t>总体（</a:t>
            </a:r>
            <a:r>
              <a:rPr lang="en-US" altLang="zh-CN" sz="2000" dirty="0">
                <a:latin typeface="+mn-ea"/>
                <a:ea typeface="+mn-ea"/>
              </a:rPr>
              <a:t>Population</a:t>
            </a:r>
            <a:r>
              <a:rPr lang="zh-CN" altLang="en-US" sz="2000" dirty="0">
                <a:latin typeface="+mn-ea"/>
                <a:ea typeface="+mn-ea"/>
              </a:rPr>
              <a:t>）是研究对象的全体，它是由许多具有某种相同性质的个体单位组成的，总体中所包含的单位数用</a:t>
            </a:r>
            <a:r>
              <a:rPr lang="en-US" altLang="zh-CN" sz="2000" dirty="0">
                <a:latin typeface="+mn-ea"/>
                <a:ea typeface="+mn-ea"/>
              </a:rPr>
              <a:t>N</a:t>
            </a:r>
            <a:r>
              <a:rPr lang="zh-CN" altLang="en-US" sz="2000" dirty="0">
                <a:latin typeface="+mn-ea"/>
                <a:ea typeface="+mn-ea"/>
              </a:rPr>
              <a:t>表示。总体各个单位的标志值用</a:t>
            </a:r>
            <a:r>
              <a:rPr lang="en-US" altLang="zh-CN" sz="2000" dirty="0">
                <a:latin typeface="+mn-ea"/>
                <a:ea typeface="+mn-ea"/>
              </a:rPr>
              <a:t>X</a:t>
            </a:r>
            <a:r>
              <a:rPr lang="en-US" altLang="zh-CN" sz="2000" baseline="-25000" dirty="0">
                <a:latin typeface="+mn-ea"/>
                <a:ea typeface="+mn-ea"/>
              </a:rPr>
              <a:t>1</a:t>
            </a:r>
            <a:r>
              <a:rPr lang="zh-CN" altLang="en-US" sz="2000" dirty="0">
                <a:latin typeface="+mn-ea"/>
                <a:ea typeface="+mn-ea"/>
              </a:rPr>
              <a:t>，</a:t>
            </a:r>
            <a:r>
              <a:rPr lang="en-US" altLang="zh-CN" sz="2000" dirty="0">
                <a:latin typeface="+mn-ea"/>
                <a:ea typeface="+mn-ea"/>
              </a:rPr>
              <a:t>X</a:t>
            </a:r>
            <a:r>
              <a:rPr lang="en-US" altLang="zh-CN" sz="2000" baseline="-25000" dirty="0">
                <a:latin typeface="+mn-ea"/>
                <a:ea typeface="+mn-ea"/>
              </a:rPr>
              <a:t>2</a:t>
            </a:r>
            <a:r>
              <a:rPr lang="zh-CN" altLang="en-US" sz="2000" dirty="0">
                <a:latin typeface="+mn-ea"/>
                <a:ea typeface="+mn-ea"/>
              </a:rPr>
              <a:t>，</a:t>
            </a:r>
            <a:r>
              <a:rPr lang="en-US" altLang="zh-CN" sz="2000" dirty="0">
                <a:latin typeface="+mn-ea"/>
                <a:ea typeface="+mn-ea"/>
              </a:rPr>
              <a:t>X</a:t>
            </a:r>
            <a:r>
              <a:rPr lang="en-US" altLang="zh-CN" sz="2000" baseline="-25000" dirty="0">
                <a:latin typeface="+mn-ea"/>
                <a:ea typeface="+mn-ea"/>
              </a:rPr>
              <a:t>3</a:t>
            </a:r>
            <a:r>
              <a:rPr lang="zh-CN" altLang="en-US" sz="2000" dirty="0">
                <a:latin typeface="+mn-ea"/>
                <a:ea typeface="+mn-ea"/>
              </a:rPr>
              <a:t>，</a:t>
            </a:r>
            <a:r>
              <a:rPr lang="en-US" altLang="zh-CN" sz="2000" dirty="0">
                <a:latin typeface="+mn-ea"/>
                <a:ea typeface="+mn-ea"/>
              </a:rPr>
              <a:t>…</a:t>
            </a:r>
            <a:r>
              <a:rPr lang="zh-CN" altLang="en-US" sz="2000" dirty="0">
                <a:latin typeface="+mn-ea"/>
                <a:ea typeface="+mn-ea"/>
              </a:rPr>
              <a:t>，</a:t>
            </a:r>
            <a:r>
              <a:rPr lang="en-US" altLang="zh-CN" sz="2000" dirty="0">
                <a:latin typeface="+mn-ea"/>
                <a:ea typeface="+mn-ea"/>
              </a:rPr>
              <a:t>X</a:t>
            </a:r>
            <a:r>
              <a:rPr lang="en-US" altLang="zh-CN" sz="2000" baseline="-25000" dirty="0">
                <a:latin typeface="+mn-ea"/>
                <a:ea typeface="+mn-ea"/>
              </a:rPr>
              <a:t>N</a:t>
            </a:r>
            <a:r>
              <a:rPr lang="zh-CN" altLang="en-US" sz="2000" dirty="0">
                <a:latin typeface="+mn-ea"/>
                <a:ea typeface="+mn-ea"/>
              </a:rPr>
              <a:t>表示</a:t>
            </a:r>
            <a:r>
              <a:rPr lang="zh-CN" altLang="en-US" sz="2000" dirty="0">
                <a:effectLst>
                  <a:outerShdw blurRad="38100" dist="38100" dir="2700000" algn="tl">
                    <a:srgbClr val="C0C0C0"/>
                  </a:outerShdw>
                </a:effectLst>
                <a:latin typeface="+mn-ea"/>
                <a:ea typeface="+mn-ea"/>
              </a:rPr>
              <a:t>。</a:t>
            </a:r>
            <a:endParaRPr lang="en-US" altLang="zh-CN" sz="2000" dirty="0" smtClean="0">
              <a:effectLst>
                <a:outerShdw blurRad="38100" dist="38100" dir="2700000" algn="tl">
                  <a:srgbClr val="C0C0C0"/>
                </a:outerShdw>
              </a:effectLst>
              <a:latin typeface="+mn-ea"/>
              <a:ea typeface="+mn-ea"/>
            </a:endParaRPr>
          </a:p>
          <a:p>
            <a:pPr marL="342900" indent="-342900">
              <a:buFont typeface="Wingdings" panose="05000000000000000000" pitchFamily="2" charset="2"/>
              <a:buChar char="Ø"/>
              <a:defRPr/>
            </a:pPr>
            <a:r>
              <a:rPr lang="zh-CN" altLang="en-US" dirty="0">
                <a:effectLst>
                  <a:outerShdw blurRad="38100" dist="38100" dir="2700000" algn="tl">
                    <a:srgbClr val="C0C0C0"/>
                  </a:outerShdw>
                </a:effectLst>
                <a:latin typeface="楷体_GB2312" pitchFamily="49" charset="-122"/>
                <a:ea typeface="楷体_GB2312" pitchFamily="49" charset="-122"/>
              </a:rPr>
              <a:t>样本</a:t>
            </a: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a:defRPr/>
            </a:pPr>
            <a:r>
              <a:rPr lang="zh-CN" altLang="zh-CN" sz="2000" dirty="0"/>
              <a:t>统计推断中，总体又分为目标总体和抽样总体。目标总体是统计推断所要估计的总体；而被抽样总体是直接从中抽取样本单位的总体，又称为作业总体。</a:t>
            </a:r>
            <a:endParaRPr lang="zh-CN" altLang="en-US" sz="2000" dirty="0" smtClean="0">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20</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6.4.1  </a:t>
            </a:r>
            <a:r>
              <a:rPr lang="zh-CN" altLang="en-US" dirty="0">
                <a:latin typeface="楷体_GB2312" pitchFamily="49" charset="-122"/>
                <a:ea typeface="楷体_GB2312" pitchFamily="49" charset="-122"/>
              </a:rPr>
              <a:t>简单随机抽样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988801"/>
            <a:ext cx="8296714" cy="4185761"/>
          </a:xfrm>
          <a:prstGeom prst="rect">
            <a:avLst/>
          </a:prstGeom>
        </p:spPr>
        <p:txBody>
          <a:bodyPr wrap="square">
            <a:spAutoFit/>
          </a:bodyPr>
          <a:lstStyle/>
          <a:p>
            <a:pPr marL="457200" indent="-457200">
              <a:buAutoNum type="arabicPeriod" startAt="2"/>
            </a:pPr>
            <a:r>
              <a:rPr lang="zh-CN" altLang="en-US" dirty="0" smtClean="0">
                <a:effectLst>
                  <a:outerShdw blurRad="38100" dist="38100" dir="2700000" algn="tl">
                    <a:srgbClr val="000000">
                      <a:alpha val="43137"/>
                    </a:srgbClr>
                  </a:outerShdw>
                </a:effectLst>
                <a:ea typeface="楷体_GB2312"/>
              </a:rPr>
              <a:t>成数</a:t>
            </a:r>
            <a:r>
              <a:rPr lang="zh-CN" altLang="en-US" dirty="0">
                <a:effectLst>
                  <a:outerShdw blurRad="38100" dist="38100" dir="2700000" algn="tl">
                    <a:srgbClr val="000000">
                      <a:alpha val="43137"/>
                    </a:srgbClr>
                  </a:outerShdw>
                </a:effectLst>
                <a:ea typeface="楷体_GB2312"/>
              </a:rPr>
              <a:t>的</a:t>
            </a:r>
            <a:r>
              <a:rPr lang="zh-CN" altLang="en-US" dirty="0" smtClean="0">
                <a:effectLst>
                  <a:outerShdw blurRad="38100" dist="38100" dir="2700000" algn="tl">
                    <a:srgbClr val="000000">
                      <a:alpha val="43137"/>
                    </a:srgbClr>
                  </a:outerShdw>
                </a:effectLst>
                <a:ea typeface="楷体_GB2312"/>
              </a:rPr>
              <a:t>区间估计</a:t>
            </a:r>
            <a:endParaRPr lang="en-US" altLang="zh-CN" dirty="0" smtClean="0">
              <a:effectLst>
                <a:outerShdw blurRad="38100" dist="38100" dir="2700000" algn="tl">
                  <a:srgbClr val="000000">
                    <a:alpha val="43137"/>
                  </a:srgbClr>
                </a:outerShdw>
              </a:effectLst>
              <a:ea typeface="楷体_GB2312"/>
            </a:endParaRPr>
          </a:p>
          <a:p>
            <a:r>
              <a:rPr lang="zh-CN" altLang="zh-CN" sz="2000" dirty="0"/>
              <a:t>总体成数在（</a:t>
            </a:r>
            <a:r>
              <a:rPr lang="en-US" altLang="zh-CN" sz="2000" dirty="0"/>
              <a:t>1- </a:t>
            </a:r>
            <a:r>
              <a:rPr lang="en-US" altLang="zh-CN" sz="2000" dirty="0" smtClean="0">
                <a:sym typeface="Symbol"/>
              </a:rPr>
              <a:t></a:t>
            </a:r>
            <a:r>
              <a:rPr lang="zh-CN" altLang="zh-CN" sz="2000" dirty="0" smtClean="0"/>
              <a:t>）</a:t>
            </a:r>
            <a:r>
              <a:rPr lang="zh-CN" altLang="zh-CN" sz="2000" dirty="0"/>
              <a:t>置信水平下的置信区间</a:t>
            </a:r>
            <a:r>
              <a:rPr lang="zh-CN" altLang="zh-CN" sz="2000" dirty="0" smtClean="0"/>
              <a:t>为</a:t>
            </a:r>
            <a:r>
              <a:rPr lang="en-US" altLang="zh-CN" sz="2000" dirty="0" smtClean="0"/>
              <a:t>:</a:t>
            </a:r>
          </a:p>
          <a:p>
            <a:pPr marL="342900" indent="-342900">
              <a:buFont typeface="Wingdings" panose="05000000000000000000" pitchFamily="2" charset="2"/>
              <a:buChar char="Ø"/>
            </a:pPr>
            <a:r>
              <a:rPr lang="zh-CN" altLang="zh-CN" sz="2000" dirty="0"/>
              <a:t>重复抽样下</a:t>
            </a:r>
          </a:p>
          <a:p>
            <a:endParaRPr lang="en-US" altLang="zh-CN" sz="2000" dirty="0" smtClean="0"/>
          </a:p>
          <a:p>
            <a:endParaRPr lang="en-US" altLang="zh-CN" sz="2000" dirty="0"/>
          </a:p>
          <a:p>
            <a:endParaRPr lang="en-US" altLang="zh-CN" sz="2000" dirty="0" smtClean="0"/>
          </a:p>
          <a:p>
            <a:pPr marL="342900" indent="-342900">
              <a:buFont typeface="Wingdings" panose="05000000000000000000" pitchFamily="2" charset="2"/>
              <a:buChar char="Ø"/>
            </a:pPr>
            <a:r>
              <a:rPr lang="zh-CN" altLang="zh-CN" sz="2000" dirty="0"/>
              <a:t>不重复抽样下</a:t>
            </a:r>
          </a:p>
          <a:p>
            <a:endParaRPr lang="zh-CN" altLang="zh-CN" sz="2000" dirty="0"/>
          </a:p>
          <a:p>
            <a:endParaRPr lang="zh-CN" altLang="en-US" sz="2000" dirty="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0854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81242" y="2966874"/>
            <a:ext cx="7535961" cy="17282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8547"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403559" y="4944188"/>
            <a:ext cx="7313644" cy="16772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999594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21</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6.4.1  </a:t>
            </a:r>
            <a:r>
              <a:rPr lang="zh-CN" altLang="en-US" dirty="0">
                <a:latin typeface="楷体_GB2312" pitchFamily="49" charset="-122"/>
                <a:ea typeface="楷体_GB2312" pitchFamily="49" charset="-122"/>
              </a:rPr>
              <a:t>简单随机抽样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988801"/>
            <a:ext cx="8296714" cy="1323439"/>
          </a:xfrm>
          <a:prstGeom prst="rect">
            <a:avLst/>
          </a:prstGeom>
        </p:spPr>
        <p:txBody>
          <a:bodyPr wrap="square">
            <a:spAutoFit/>
          </a:bodyPr>
          <a:lstStyle/>
          <a:p>
            <a:r>
              <a:rPr lang="zh-CN" altLang="zh-CN" sz="2000" b="1" dirty="0"/>
              <a:t>例</a:t>
            </a:r>
            <a:r>
              <a:rPr lang="en-US" altLang="zh-CN" sz="2000" b="1" dirty="0"/>
              <a:t> 6-2 </a:t>
            </a:r>
            <a:r>
              <a:rPr lang="en-US" altLang="zh-CN" sz="2000" dirty="0"/>
              <a:t> </a:t>
            </a:r>
            <a:r>
              <a:rPr lang="zh-CN" altLang="zh-CN" sz="2000" dirty="0"/>
              <a:t>某公司出口一种茶叶，抽检结果如表</a:t>
            </a:r>
            <a:r>
              <a:rPr lang="en-US" altLang="zh-CN" sz="2000" dirty="0"/>
              <a:t>6-5</a:t>
            </a:r>
            <a:r>
              <a:rPr lang="zh-CN" altLang="zh-CN" sz="2000" dirty="0"/>
              <a:t>所示。</a:t>
            </a:r>
          </a:p>
          <a:p>
            <a:endParaRPr lang="zh-CN" altLang="zh-CN" sz="2000" dirty="0"/>
          </a:p>
          <a:p>
            <a:endParaRPr lang="zh-CN" altLang="en-US" sz="2000" dirty="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 name="表格 1"/>
          <p:cNvGraphicFramePr>
            <a:graphicFrameLocks noGrp="1"/>
          </p:cNvGraphicFramePr>
          <p:nvPr>
            <p:extLst>
              <p:ext uri="{D42A27DB-BD31-4B8C-83A1-F6EECF244321}">
                <p14:modId xmlns:p14="http://schemas.microsoft.com/office/powerpoint/2010/main" xmlns="" val="3487735326"/>
              </p:ext>
            </p:extLst>
          </p:nvPr>
        </p:nvGraphicFramePr>
        <p:xfrm>
          <a:off x="1043510" y="2666143"/>
          <a:ext cx="5753735" cy="1463040"/>
        </p:xfrm>
        <a:graphic>
          <a:graphicData uri="http://schemas.openxmlformats.org/drawingml/2006/table">
            <a:tbl>
              <a:tblPr>
                <a:tableStyleId>{E8B1032C-EA38-4F05-BA0D-38AFFFC7BED3}</a:tableStyleId>
              </a:tblPr>
              <a:tblGrid>
                <a:gridCol w="896620"/>
                <a:gridCol w="989965"/>
                <a:gridCol w="989965"/>
                <a:gridCol w="989965"/>
                <a:gridCol w="989965"/>
                <a:gridCol w="897255"/>
              </a:tblGrid>
              <a:tr h="678815">
                <a:tc>
                  <a:txBody>
                    <a:bodyPr/>
                    <a:lstStyle/>
                    <a:p>
                      <a:pPr algn="just">
                        <a:lnSpc>
                          <a:spcPct val="150000"/>
                        </a:lnSpc>
                        <a:spcAft>
                          <a:spcPts val="0"/>
                        </a:spcAft>
                      </a:pPr>
                      <a:r>
                        <a:rPr lang="zh-CN" sz="1600" kern="100">
                          <a:effectLst/>
                        </a:rPr>
                        <a:t>每包重量</a:t>
                      </a:r>
                      <a:r>
                        <a:rPr lang="en-US" sz="1600" kern="100">
                          <a:effectLst/>
                        </a:rPr>
                        <a:t>/</a:t>
                      </a:r>
                      <a:r>
                        <a:rPr lang="zh-CN" sz="1600" kern="100">
                          <a:effectLst/>
                        </a:rPr>
                        <a:t>克</a:t>
                      </a:r>
                      <a:endParaRPr lang="zh-CN" sz="1200" kern="100">
                        <a:effectLst/>
                        <a:latin typeface="Times New Roman"/>
                        <a:ea typeface="宋体"/>
                      </a:endParaRPr>
                    </a:p>
                  </a:txBody>
                  <a:tcPr marL="68580" marR="68580" marT="0" marB="0"/>
                </a:tc>
                <a:tc>
                  <a:txBody>
                    <a:bodyPr/>
                    <a:lstStyle/>
                    <a:p>
                      <a:pPr algn="just">
                        <a:lnSpc>
                          <a:spcPct val="150000"/>
                        </a:lnSpc>
                        <a:spcAft>
                          <a:spcPts val="0"/>
                        </a:spcAft>
                      </a:pPr>
                      <a:r>
                        <a:rPr lang="en-US" sz="1600" kern="100">
                          <a:effectLst/>
                        </a:rPr>
                        <a:t>148~149</a:t>
                      </a:r>
                      <a:endParaRPr lang="zh-CN" sz="1200" kern="100">
                        <a:effectLst/>
                        <a:latin typeface="Times New Roman"/>
                        <a:ea typeface="宋体"/>
                      </a:endParaRPr>
                    </a:p>
                  </a:txBody>
                  <a:tcPr marL="68580" marR="68580" marT="0" marB="0"/>
                </a:tc>
                <a:tc>
                  <a:txBody>
                    <a:bodyPr/>
                    <a:lstStyle/>
                    <a:p>
                      <a:pPr algn="just">
                        <a:lnSpc>
                          <a:spcPct val="150000"/>
                        </a:lnSpc>
                        <a:spcAft>
                          <a:spcPts val="0"/>
                        </a:spcAft>
                      </a:pPr>
                      <a:r>
                        <a:rPr lang="en-US" sz="1600" kern="100">
                          <a:effectLst/>
                        </a:rPr>
                        <a:t>149~450</a:t>
                      </a:r>
                      <a:endParaRPr lang="zh-CN" sz="1200" kern="100">
                        <a:effectLst/>
                        <a:latin typeface="Times New Roman"/>
                        <a:ea typeface="宋体"/>
                      </a:endParaRPr>
                    </a:p>
                  </a:txBody>
                  <a:tcPr marL="68580" marR="68580" marT="0" marB="0"/>
                </a:tc>
                <a:tc>
                  <a:txBody>
                    <a:bodyPr/>
                    <a:lstStyle/>
                    <a:p>
                      <a:pPr algn="just">
                        <a:lnSpc>
                          <a:spcPct val="150000"/>
                        </a:lnSpc>
                        <a:spcAft>
                          <a:spcPts val="0"/>
                        </a:spcAft>
                      </a:pPr>
                      <a:r>
                        <a:rPr lang="en-US" sz="1600" kern="100">
                          <a:effectLst/>
                        </a:rPr>
                        <a:t>150~151</a:t>
                      </a:r>
                      <a:endParaRPr lang="zh-CN" sz="1200" kern="100">
                        <a:effectLst/>
                        <a:latin typeface="Times New Roman"/>
                        <a:ea typeface="宋体"/>
                      </a:endParaRPr>
                    </a:p>
                  </a:txBody>
                  <a:tcPr marL="68580" marR="68580" marT="0" marB="0"/>
                </a:tc>
                <a:tc>
                  <a:txBody>
                    <a:bodyPr/>
                    <a:lstStyle/>
                    <a:p>
                      <a:pPr algn="just">
                        <a:lnSpc>
                          <a:spcPct val="150000"/>
                        </a:lnSpc>
                        <a:spcAft>
                          <a:spcPts val="0"/>
                        </a:spcAft>
                      </a:pPr>
                      <a:r>
                        <a:rPr lang="en-US" sz="1600" kern="100">
                          <a:effectLst/>
                        </a:rPr>
                        <a:t>151~152</a:t>
                      </a:r>
                      <a:endParaRPr lang="zh-CN" sz="1200" kern="100">
                        <a:effectLst/>
                        <a:latin typeface="Times New Roman"/>
                        <a:ea typeface="宋体"/>
                      </a:endParaRPr>
                    </a:p>
                  </a:txBody>
                  <a:tcPr marL="68580" marR="68580" marT="0" marB="0"/>
                </a:tc>
                <a:tc>
                  <a:txBody>
                    <a:bodyPr/>
                    <a:lstStyle/>
                    <a:p>
                      <a:pPr algn="just">
                        <a:lnSpc>
                          <a:spcPct val="150000"/>
                        </a:lnSpc>
                        <a:spcAft>
                          <a:spcPts val="0"/>
                        </a:spcAft>
                      </a:pPr>
                      <a:r>
                        <a:rPr lang="zh-CN" sz="1600" kern="100">
                          <a:effectLst/>
                        </a:rPr>
                        <a:t>合计</a:t>
                      </a:r>
                      <a:endParaRPr lang="zh-CN" sz="1200" kern="100">
                        <a:effectLst/>
                        <a:latin typeface="Times New Roman"/>
                        <a:ea typeface="宋体"/>
                      </a:endParaRPr>
                    </a:p>
                  </a:txBody>
                  <a:tcPr marL="68580" marR="68580" marT="0" marB="0"/>
                </a:tc>
              </a:tr>
              <a:tr h="690245">
                <a:tc>
                  <a:txBody>
                    <a:bodyPr/>
                    <a:lstStyle/>
                    <a:p>
                      <a:pPr algn="just">
                        <a:lnSpc>
                          <a:spcPct val="150000"/>
                        </a:lnSpc>
                        <a:spcAft>
                          <a:spcPts val="0"/>
                        </a:spcAft>
                      </a:pPr>
                      <a:r>
                        <a:rPr lang="zh-CN" sz="1600" kern="100">
                          <a:effectLst/>
                        </a:rPr>
                        <a:t>数量</a:t>
                      </a:r>
                      <a:endParaRPr lang="zh-CN" sz="1200" kern="100">
                        <a:effectLst/>
                      </a:endParaRPr>
                    </a:p>
                    <a:p>
                      <a:pPr algn="just">
                        <a:lnSpc>
                          <a:spcPct val="150000"/>
                        </a:lnSpc>
                        <a:spcAft>
                          <a:spcPts val="0"/>
                        </a:spcAft>
                      </a:pPr>
                      <a:r>
                        <a:rPr lang="en-US" sz="1600" kern="100">
                          <a:effectLst/>
                        </a:rPr>
                        <a:t>/</a:t>
                      </a:r>
                      <a:r>
                        <a:rPr lang="zh-CN" sz="1600" kern="100">
                          <a:effectLst/>
                        </a:rPr>
                        <a:t>包</a:t>
                      </a:r>
                      <a:endParaRPr lang="zh-CN" sz="1200" kern="100">
                        <a:effectLst/>
                        <a:latin typeface="Times New Roman"/>
                        <a:ea typeface="宋体"/>
                      </a:endParaRPr>
                    </a:p>
                  </a:txBody>
                  <a:tcPr marL="68580" marR="68580" marT="0" marB="0"/>
                </a:tc>
                <a:tc>
                  <a:txBody>
                    <a:bodyPr/>
                    <a:lstStyle/>
                    <a:p>
                      <a:pPr algn="just">
                        <a:lnSpc>
                          <a:spcPct val="150000"/>
                        </a:lnSpc>
                        <a:spcAft>
                          <a:spcPts val="0"/>
                        </a:spcAft>
                      </a:pPr>
                      <a:r>
                        <a:rPr lang="en-US" sz="1600" kern="100">
                          <a:effectLst/>
                        </a:rPr>
                        <a:t>10</a:t>
                      </a:r>
                      <a:endParaRPr lang="zh-CN" sz="1200" kern="100">
                        <a:effectLst/>
                        <a:latin typeface="Times New Roman"/>
                        <a:ea typeface="宋体"/>
                      </a:endParaRPr>
                    </a:p>
                  </a:txBody>
                  <a:tcPr marL="68580" marR="68580" marT="0" marB="0"/>
                </a:tc>
                <a:tc>
                  <a:txBody>
                    <a:bodyPr/>
                    <a:lstStyle/>
                    <a:p>
                      <a:pPr algn="just">
                        <a:lnSpc>
                          <a:spcPct val="150000"/>
                        </a:lnSpc>
                        <a:spcAft>
                          <a:spcPts val="0"/>
                        </a:spcAft>
                      </a:pPr>
                      <a:r>
                        <a:rPr lang="en-US" sz="1600" kern="100">
                          <a:effectLst/>
                        </a:rPr>
                        <a:t>20</a:t>
                      </a:r>
                      <a:endParaRPr lang="zh-CN" sz="1200" kern="100">
                        <a:effectLst/>
                        <a:latin typeface="Times New Roman"/>
                        <a:ea typeface="宋体"/>
                      </a:endParaRPr>
                    </a:p>
                  </a:txBody>
                  <a:tcPr marL="68580" marR="68580" marT="0" marB="0"/>
                </a:tc>
                <a:tc>
                  <a:txBody>
                    <a:bodyPr/>
                    <a:lstStyle/>
                    <a:p>
                      <a:pPr algn="just">
                        <a:lnSpc>
                          <a:spcPct val="150000"/>
                        </a:lnSpc>
                        <a:spcAft>
                          <a:spcPts val="0"/>
                        </a:spcAft>
                      </a:pPr>
                      <a:r>
                        <a:rPr lang="en-US" sz="1600" kern="100">
                          <a:effectLst/>
                        </a:rPr>
                        <a:t>50</a:t>
                      </a:r>
                      <a:endParaRPr lang="zh-CN" sz="1200" kern="100">
                        <a:effectLst/>
                        <a:latin typeface="Times New Roman"/>
                        <a:ea typeface="宋体"/>
                      </a:endParaRPr>
                    </a:p>
                  </a:txBody>
                  <a:tcPr marL="68580" marR="68580" marT="0" marB="0"/>
                </a:tc>
                <a:tc>
                  <a:txBody>
                    <a:bodyPr/>
                    <a:lstStyle/>
                    <a:p>
                      <a:pPr algn="just">
                        <a:lnSpc>
                          <a:spcPct val="150000"/>
                        </a:lnSpc>
                        <a:spcAft>
                          <a:spcPts val="0"/>
                        </a:spcAft>
                      </a:pPr>
                      <a:r>
                        <a:rPr lang="en-US" sz="1600" kern="100">
                          <a:effectLst/>
                        </a:rPr>
                        <a:t>20</a:t>
                      </a:r>
                      <a:endParaRPr lang="zh-CN" sz="1200" kern="100">
                        <a:effectLst/>
                        <a:latin typeface="Times New Roman"/>
                        <a:ea typeface="宋体"/>
                      </a:endParaRPr>
                    </a:p>
                  </a:txBody>
                  <a:tcPr marL="68580" marR="68580" marT="0" marB="0"/>
                </a:tc>
                <a:tc>
                  <a:txBody>
                    <a:bodyPr/>
                    <a:lstStyle/>
                    <a:p>
                      <a:pPr algn="just">
                        <a:lnSpc>
                          <a:spcPct val="150000"/>
                        </a:lnSpc>
                        <a:spcAft>
                          <a:spcPts val="0"/>
                        </a:spcAft>
                      </a:pPr>
                      <a:r>
                        <a:rPr lang="en-US" sz="1600" kern="100" dirty="0">
                          <a:effectLst/>
                        </a:rPr>
                        <a:t>100</a:t>
                      </a:r>
                      <a:endParaRPr lang="zh-CN" sz="1200" kern="100" dirty="0">
                        <a:effectLst/>
                        <a:latin typeface="Times New Roman"/>
                        <a:ea typeface="宋体"/>
                      </a:endParaRPr>
                    </a:p>
                  </a:txBody>
                  <a:tcPr marL="68580" marR="68580" marT="0" marB="0"/>
                </a:tc>
              </a:tr>
            </a:tbl>
          </a:graphicData>
        </a:graphic>
      </p:graphicFrame>
      <p:sp>
        <p:nvSpPr>
          <p:cNvPr id="8" name="矩形 7"/>
          <p:cNvSpPr/>
          <p:nvPr/>
        </p:nvSpPr>
        <p:spPr>
          <a:xfrm>
            <a:off x="536984" y="4437140"/>
            <a:ext cx="7949365" cy="923330"/>
          </a:xfrm>
          <a:prstGeom prst="rect">
            <a:avLst/>
          </a:prstGeom>
        </p:spPr>
        <p:txBody>
          <a:bodyPr wrap="square">
            <a:spAutoFit/>
          </a:bodyPr>
          <a:lstStyle/>
          <a:p>
            <a:r>
              <a:rPr lang="zh-CN" altLang="en-US" sz="1800" dirty="0"/>
              <a:t>又知该种茶叶每包规格重量不低于</a:t>
            </a:r>
            <a:r>
              <a:rPr lang="en-US" altLang="zh-CN" sz="1800" dirty="0"/>
              <a:t>150</a:t>
            </a:r>
            <a:r>
              <a:rPr lang="zh-CN" altLang="en-US" sz="1800" dirty="0"/>
              <a:t>克，其每包重量服从正态分布。试以</a:t>
            </a:r>
            <a:r>
              <a:rPr lang="en-US" altLang="zh-CN" sz="1800" dirty="0"/>
              <a:t>95%</a:t>
            </a:r>
            <a:r>
              <a:rPr lang="zh-CN" altLang="en-US" sz="1800" dirty="0"/>
              <a:t>的置信水平：（</a:t>
            </a:r>
            <a:r>
              <a:rPr lang="en-US" altLang="zh-CN" sz="1800" dirty="0"/>
              <a:t>1</a:t>
            </a:r>
            <a:r>
              <a:rPr lang="zh-CN" altLang="en-US" sz="1800" dirty="0"/>
              <a:t>）确定该种茶叶平均每包重量的置信区间；并判断是否达到了规格重量的要求；（</a:t>
            </a:r>
            <a:r>
              <a:rPr lang="en-US" altLang="zh-CN" sz="1800" dirty="0"/>
              <a:t>2</a:t>
            </a:r>
            <a:r>
              <a:rPr lang="zh-CN" altLang="en-US" sz="1800" dirty="0"/>
              <a:t>）估计该批茶叶合格率的置信区间。</a:t>
            </a:r>
          </a:p>
        </p:txBody>
      </p:sp>
    </p:spTree>
    <p:extLst>
      <p:ext uri="{BB962C8B-B14F-4D97-AF65-F5344CB8AC3E}">
        <p14:creationId xmlns:p14="http://schemas.microsoft.com/office/powerpoint/2010/main" xmlns="" val="1108367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22</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6.4.1  </a:t>
            </a:r>
            <a:r>
              <a:rPr lang="zh-CN" altLang="en-US" dirty="0">
                <a:latin typeface="楷体_GB2312" pitchFamily="49" charset="-122"/>
                <a:ea typeface="楷体_GB2312" pitchFamily="49" charset="-122"/>
              </a:rPr>
              <a:t>简单随机抽样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80"/>
            <a:ext cx="8296714" cy="5324535"/>
          </a:xfrm>
          <a:prstGeom prst="rect">
            <a:avLst/>
          </a:prstGeom>
        </p:spPr>
        <p:txBody>
          <a:bodyPr wrap="square">
            <a:spAutoFit/>
          </a:bodyPr>
          <a:lstStyle/>
          <a:p>
            <a:r>
              <a:rPr lang="zh-CN" altLang="zh-CN" sz="2000" b="1" dirty="0"/>
              <a:t>例</a:t>
            </a:r>
            <a:r>
              <a:rPr lang="en-US" altLang="zh-CN" sz="2000" b="1" dirty="0"/>
              <a:t> 6-2 </a:t>
            </a:r>
            <a:r>
              <a:rPr lang="en-US" altLang="zh-CN" sz="2000" dirty="0"/>
              <a:t> </a:t>
            </a:r>
            <a:r>
              <a:rPr lang="zh-CN" altLang="zh-CN" sz="2000" dirty="0"/>
              <a:t>某公司出口一种茶叶，抽检结果如表</a:t>
            </a:r>
            <a:r>
              <a:rPr lang="en-US" altLang="zh-CN" sz="2000" dirty="0"/>
              <a:t>6-5</a:t>
            </a:r>
            <a:r>
              <a:rPr lang="zh-CN" altLang="zh-CN" sz="2000" dirty="0"/>
              <a:t>所示。</a:t>
            </a:r>
          </a:p>
          <a:p>
            <a:r>
              <a:rPr lang="zh-CN" altLang="zh-CN" sz="2000" dirty="0"/>
              <a:t>（</a:t>
            </a:r>
            <a:r>
              <a:rPr lang="en-US" altLang="zh-CN" sz="2000" dirty="0"/>
              <a:t>1</a:t>
            </a:r>
            <a:r>
              <a:rPr lang="zh-CN" altLang="zh-CN" sz="2000" dirty="0"/>
              <a:t>）由于总体服从正态分布，总体方差</a:t>
            </a:r>
            <a:r>
              <a:rPr lang="en-US" altLang="zh-CN" sz="2000" dirty="0"/>
              <a:t> </a:t>
            </a:r>
            <a:r>
              <a:rPr lang="zh-CN" altLang="zh-CN" sz="2000" dirty="0"/>
              <a:t>未知，总体单位数也不知道，因此可按（</a:t>
            </a:r>
            <a:r>
              <a:rPr lang="en-US" altLang="zh-CN" sz="2000" dirty="0"/>
              <a:t>6.13</a:t>
            </a:r>
            <a:r>
              <a:rPr lang="zh-CN" altLang="zh-CN" sz="2000" dirty="0"/>
              <a:t>）式建立总体均值的置信区间</a:t>
            </a:r>
            <a:r>
              <a:rPr lang="zh-CN" altLang="zh-CN" sz="2000" dirty="0" smtClean="0"/>
              <a:t>。</a:t>
            </a:r>
            <a:endParaRPr lang="en-US" altLang="zh-CN" sz="2000" dirty="0" smtClean="0"/>
          </a:p>
          <a:p>
            <a:endParaRPr lang="en-US" altLang="zh-CN" sz="2000" dirty="0"/>
          </a:p>
          <a:p>
            <a:endParaRPr lang="en-US" altLang="zh-CN" sz="2000" dirty="0" smtClean="0"/>
          </a:p>
          <a:p>
            <a:r>
              <a:rPr lang="zh-CN" altLang="zh-CN" sz="2000" dirty="0"/>
              <a:t>计算结果表明，该批茶叶的重量平均来说达到了规定的要求。</a:t>
            </a:r>
          </a:p>
          <a:p>
            <a:r>
              <a:rPr lang="zh-CN" altLang="zh-CN" sz="2000" dirty="0"/>
              <a:t>（</a:t>
            </a:r>
            <a:r>
              <a:rPr lang="en-US" altLang="zh-CN" sz="2000" dirty="0"/>
              <a:t>2</a:t>
            </a:r>
            <a:r>
              <a:rPr lang="zh-CN" altLang="zh-CN" sz="2000" dirty="0" smtClean="0"/>
              <a:t>）</a:t>
            </a:r>
            <a:r>
              <a:rPr lang="zh-CN" altLang="zh-CN" sz="2000" dirty="0"/>
              <a:t>根据中心极限定理，可按（</a:t>
            </a:r>
            <a:r>
              <a:rPr lang="en-US" altLang="zh-CN" sz="2000" dirty="0"/>
              <a:t>6.15</a:t>
            </a:r>
            <a:r>
              <a:rPr lang="zh-CN" altLang="zh-CN" sz="2000" dirty="0"/>
              <a:t>）式建立总体合格率的置信区间为</a:t>
            </a:r>
          </a:p>
          <a:p>
            <a:endParaRPr lang="en-US" altLang="zh-CN" sz="2000" dirty="0"/>
          </a:p>
          <a:p>
            <a:endParaRPr lang="en-US" altLang="zh-CN" sz="2000" dirty="0" smtClean="0"/>
          </a:p>
          <a:p>
            <a:r>
              <a:rPr lang="zh-CN" altLang="zh-CN" sz="2000" dirty="0" smtClean="0"/>
              <a:t>即</a:t>
            </a:r>
            <a:r>
              <a:rPr lang="zh-CN" altLang="zh-CN" sz="2000" dirty="0"/>
              <a:t>该批茶叶的合格率在</a:t>
            </a:r>
            <a:r>
              <a:rPr lang="en-US" altLang="zh-CN" sz="2000" dirty="0"/>
              <a:t>61.02%~78.98%</a:t>
            </a:r>
            <a:r>
              <a:rPr lang="zh-CN" altLang="zh-CN" sz="2000" dirty="0"/>
              <a:t>之间，概率保证程度为</a:t>
            </a:r>
            <a:r>
              <a:rPr lang="en-US" altLang="zh-CN" sz="2000" dirty="0"/>
              <a:t>95%</a:t>
            </a:r>
            <a:r>
              <a:rPr lang="zh-CN" altLang="zh-CN" sz="2000" dirty="0"/>
              <a:t>。</a:t>
            </a:r>
          </a:p>
          <a:p>
            <a:endParaRPr lang="zh-CN" altLang="zh-CN" sz="2000" dirty="0"/>
          </a:p>
          <a:p>
            <a:endParaRPr lang="zh-CN" altLang="en-US" sz="2000" dirty="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1059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54532" y="2924930"/>
            <a:ext cx="7162381" cy="12302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0595"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98723" y="4725180"/>
            <a:ext cx="7161988" cy="1230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0807473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23</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6.4.1  </a:t>
            </a:r>
            <a:r>
              <a:rPr lang="zh-CN" altLang="en-US" dirty="0">
                <a:latin typeface="楷体_GB2312" pitchFamily="49" charset="-122"/>
                <a:ea typeface="楷体_GB2312" pitchFamily="49" charset="-122"/>
              </a:rPr>
              <a:t>简单随机抽样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80"/>
            <a:ext cx="8296714" cy="461665"/>
          </a:xfrm>
          <a:prstGeom prst="rect">
            <a:avLst/>
          </a:prstGeom>
        </p:spPr>
        <p:txBody>
          <a:bodyPr wrap="square">
            <a:spAutoFit/>
          </a:bodyPr>
          <a:lstStyle/>
          <a:p>
            <a:pPr marL="457200" indent="-457200">
              <a:buAutoNum type="arabicPeriod" startAt="3"/>
            </a:pPr>
            <a:r>
              <a:rPr lang="zh-CN" altLang="en-US" dirty="0" smtClean="0">
                <a:effectLst>
                  <a:outerShdw blurRad="38100" dist="38100" dir="2700000" algn="tl">
                    <a:srgbClr val="000000">
                      <a:alpha val="43137"/>
                    </a:srgbClr>
                  </a:outerShdw>
                </a:effectLst>
                <a:ea typeface="楷体_GB2312"/>
              </a:rPr>
              <a:t>两个总体均值之差的区间估计</a:t>
            </a:r>
            <a:endParaRPr lang="en-US" altLang="zh-CN" dirty="0">
              <a:effectLst>
                <a:outerShdw blurRad="38100" dist="38100" dir="2700000" algn="tl">
                  <a:srgbClr val="000000">
                    <a:alpha val="43137"/>
                  </a:srgbClr>
                </a:outerShdw>
              </a:effectLst>
              <a:ea typeface="楷体_GB2312"/>
            </a:endParaRPr>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11621"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3410" y="2244890"/>
            <a:ext cx="8884042" cy="6800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1622" name="Picture 6"/>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311431" y="2780910"/>
            <a:ext cx="8174868" cy="9361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1623" name="Picture 7"/>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97268" y="3717040"/>
            <a:ext cx="8935776" cy="684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1624" name="Picture 8"/>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848738" y="4401040"/>
            <a:ext cx="8100000" cy="9275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7203124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24</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6.4.1  </a:t>
            </a:r>
            <a:r>
              <a:rPr lang="zh-CN" altLang="en-US" dirty="0">
                <a:latin typeface="楷体_GB2312" pitchFamily="49" charset="-122"/>
                <a:ea typeface="楷体_GB2312" pitchFamily="49" charset="-122"/>
              </a:rPr>
              <a:t>简单随机抽样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1264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6918" y="1988799"/>
            <a:ext cx="8706022" cy="349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912319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25</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6.4.1  </a:t>
            </a:r>
            <a:r>
              <a:rPr lang="zh-CN" altLang="en-US" dirty="0">
                <a:latin typeface="楷体_GB2312" pitchFamily="49" charset="-122"/>
                <a:ea typeface="楷体_GB2312" pitchFamily="49" charset="-122"/>
              </a:rPr>
              <a:t>简单随机抽样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1366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45571" y="1827359"/>
            <a:ext cx="8241322" cy="378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矩形 3"/>
          <p:cNvSpPr/>
          <p:nvPr/>
        </p:nvSpPr>
        <p:spPr>
          <a:xfrm>
            <a:off x="543751" y="5607359"/>
            <a:ext cx="8089074" cy="1107996"/>
          </a:xfrm>
          <a:prstGeom prst="rect">
            <a:avLst/>
          </a:prstGeom>
        </p:spPr>
        <p:txBody>
          <a:bodyPr wrap="none">
            <a:spAutoFit/>
          </a:bodyPr>
          <a:lstStyle/>
          <a:p>
            <a:r>
              <a:rPr lang="zh-CN" altLang="en-US" sz="1800" dirty="0" smtClean="0"/>
              <a:t>   所</a:t>
            </a:r>
            <a:r>
              <a:rPr lang="zh-CN" altLang="en-US" sz="1800" dirty="0"/>
              <a:t>求的置信区间</a:t>
            </a:r>
            <a:r>
              <a:rPr lang="zh-CN" altLang="en-US" sz="1800" dirty="0" smtClean="0"/>
              <a:t>为 </a:t>
            </a:r>
            <a:r>
              <a:rPr lang="zh-CN" altLang="zh-CN" sz="1800" dirty="0"/>
              <a:t>（</a:t>
            </a:r>
            <a:r>
              <a:rPr lang="en-US" altLang="zh-CN" sz="1800" dirty="0"/>
              <a:t>0.612</a:t>
            </a:r>
            <a:r>
              <a:rPr lang="zh-CN" altLang="zh-CN" sz="1800" dirty="0"/>
              <a:t>，</a:t>
            </a:r>
            <a:r>
              <a:rPr lang="en-US" altLang="zh-CN" sz="1800" dirty="0"/>
              <a:t>0.788</a:t>
            </a:r>
            <a:r>
              <a:rPr lang="zh-CN" altLang="zh-CN" sz="1800" dirty="0" smtClean="0"/>
              <a:t>）</a:t>
            </a:r>
            <a:endParaRPr lang="en-US" altLang="zh-CN" sz="1800" dirty="0" smtClean="0"/>
          </a:p>
          <a:p>
            <a:r>
              <a:rPr lang="zh-CN" altLang="zh-CN" sz="1600" dirty="0"/>
              <a:t>计算结果表明，两台机器生产的产品的长度之</a:t>
            </a:r>
            <a:r>
              <a:rPr lang="zh-CN" altLang="zh-CN" sz="1600" dirty="0" smtClean="0"/>
              <a:t>差</a:t>
            </a:r>
            <a:r>
              <a:rPr lang="zh-CN" altLang="en-US" sz="1600" dirty="0" smtClean="0">
                <a:sym typeface="Symbol"/>
              </a:rPr>
              <a:t></a:t>
            </a:r>
            <a:r>
              <a:rPr lang="en-US" altLang="zh-CN" sz="1600" dirty="0" smtClean="0">
                <a:sym typeface="Symbol"/>
              </a:rPr>
              <a:t>X</a:t>
            </a:r>
            <a:r>
              <a:rPr lang="en-US" altLang="zh-CN" sz="1600" baseline="-25000" dirty="0" smtClean="0">
                <a:sym typeface="Symbol"/>
              </a:rPr>
              <a:t>1</a:t>
            </a:r>
            <a:r>
              <a:rPr lang="en-US" altLang="zh-CN" sz="1600" baseline="-25000" dirty="0" smtClean="0"/>
              <a:t> </a:t>
            </a:r>
            <a:r>
              <a:rPr lang="en-US" altLang="zh-CN" sz="1600" dirty="0" smtClean="0"/>
              <a:t>- </a:t>
            </a:r>
            <a:r>
              <a:rPr lang="en-US" altLang="zh-CN" sz="1600" dirty="0" smtClean="0">
                <a:sym typeface="Symbol"/>
              </a:rPr>
              <a:t>X</a:t>
            </a:r>
            <a:r>
              <a:rPr lang="en-US" altLang="zh-CN" sz="1600" baseline="-25000" dirty="0" smtClean="0">
                <a:sym typeface="Symbol"/>
              </a:rPr>
              <a:t>2</a:t>
            </a:r>
            <a:r>
              <a:rPr lang="zh-CN" altLang="zh-CN" sz="1600" dirty="0" smtClean="0"/>
              <a:t>在</a:t>
            </a:r>
            <a:r>
              <a:rPr lang="en-US" altLang="zh-CN" sz="1600" dirty="0"/>
              <a:t>0.612</a:t>
            </a:r>
            <a:r>
              <a:rPr lang="zh-CN" altLang="zh-CN" sz="1600" dirty="0"/>
              <a:t>厘米和</a:t>
            </a:r>
            <a:r>
              <a:rPr lang="en-US" altLang="zh-CN" sz="1600" dirty="0"/>
              <a:t>0.788</a:t>
            </a:r>
            <a:r>
              <a:rPr lang="zh-CN" altLang="zh-CN" sz="1600" dirty="0"/>
              <a:t>厘米之间</a:t>
            </a:r>
            <a:r>
              <a:rPr lang="zh-CN" altLang="zh-CN" sz="1600" dirty="0" smtClean="0"/>
              <a:t>，</a:t>
            </a:r>
            <a:endParaRPr lang="en-US" altLang="zh-CN" sz="1600" dirty="0" smtClean="0"/>
          </a:p>
          <a:p>
            <a:r>
              <a:rPr lang="zh-CN" altLang="zh-CN" sz="1600" dirty="0" smtClean="0"/>
              <a:t>概率</a:t>
            </a:r>
            <a:r>
              <a:rPr lang="zh-CN" altLang="zh-CN" sz="1600" dirty="0"/>
              <a:t>保证程度为</a:t>
            </a:r>
            <a:r>
              <a:rPr lang="en-US" altLang="zh-CN" sz="1600" dirty="0"/>
              <a:t>95%</a:t>
            </a:r>
            <a:r>
              <a:rPr lang="zh-CN" altLang="zh-CN" sz="1600" dirty="0" smtClean="0"/>
              <a:t>。</a:t>
            </a:r>
            <a:endParaRPr lang="zh-CN" altLang="zh-CN" sz="1600" dirty="0"/>
          </a:p>
        </p:txBody>
      </p:sp>
    </p:spTree>
    <p:extLst>
      <p:ext uri="{BB962C8B-B14F-4D97-AF65-F5344CB8AC3E}">
        <p14:creationId xmlns:p14="http://schemas.microsoft.com/office/powerpoint/2010/main" xmlns="" val="12961152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26</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6.4.1  </a:t>
            </a:r>
            <a:r>
              <a:rPr lang="zh-CN" altLang="en-US" dirty="0">
                <a:latin typeface="楷体_GB2312" pitchFamily="49" charset="-122"/>
                <a:ea typeface="楷体_GB2312" pitchFamily="49" charset="-122"/>
              </a:rPr>
              <a:t>简单随机抽样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80"/>
            <a:ext cx="8296714" cy="2154436"/>
          </a:xfrm>
          <a:prstGeom prst="rect">
            <a:avLst/>
          </a:prstGeom>
        </p:spPr>
        <p:txBody>
          <a:bodyPr wrap="square">
            <a:spAutoFit/>
          </a:bodyPr>
          <a:lstStyle/>
          <a:p>
            <a:pPr marL="457200" indent="-457200">
              <a:buAutoNum type="arabicPeriod" startAt="4"/>
            </a:pPr>
            <a:r>
              <a:rPr lang="zh-CN" altLang="en-US" dirty="0" smtClean="0">
                <a:effectLst>
                  <a:outerShdw blurRad="38100" dist="38100" dir="2700000" algn="tl">
                    <a:srgbClr val="000000">
                      <a:alpha val="43137"/>
                    </a:srgbClr>
                  </a:outerShdw>
                </a:effectLst>
                <a:ea typeface="楷体_GB2312"/>
              </a:rPr>
              <a:t>两</a:t>
            </a:r>
            <a:r>
              <a:rPr lang="zh-CN" altLang="en-US" dirty="0">
                <a:effectLst>
                  <a:outerShdw blurRad="38100" dist="38100" dir="2700000" algn="tl">
                    <a:srgbClr val="000000">
                      <a:alpha val="43137"/>
                    </a:srgbClr>
                  </a:outerShdw>
                </a:effectLst>
                <a:ea typeface="楷体_GB2312"/>
              </a:rPr>
              <a:t>个总体比例之差的</a:t>
            </a:r>
            <a:r>
              <a:rPr lang="zh-CN" altLang="en-US" dirty="0" smtClean="0">
                <a:effectLst>
                  <a:outerShdw blurRad="38100" dist="38100" dir="2700000" algn="tl">
                    <a:srgbClr val="000000">
                      <a:alpha val="43137"/>
                    </a:srgbClr>
                  </a:outerShdw>
                </a:effectLst>
                <a:ea typeface="楷体_GB2312"/>
              </a:rPr>
              <a:t>区间估计</a:t>
            </a:r>
            <a:endParaRPr lang="en-US" altLang="zh-CN" dirty="0" smtClean="0">
              <a:effectLst>
                <a:outerShdw blurRad="38100" dist="38100" dir="2700000" algn="tl">
                  <a:srgbClr val="000000">
                    <a:alpha val="43137"/>
                  </a:srgbClr>
                </a:outerShdw>
              </a:effectLst>
              <a:ea typeface="楷体_GB2312"/>
            </a:endParaRPr>
          </a:p>
          <a:p>
            <a:endParaRPr lang="en-US" altLang="zh-CN" sz="2000" dirty="0" smtClean="0"/>
          </a:p>
          <a:p>
            <a:r>
              <a:rPr lang="zh-CN" altLang="en-US" sz="2000" dirty="0" smtClean="0"/>
              <a:t>设</a:t>
            </a:r>
            <a:r>
              <a:rPr lang="zh-CN" altLang="en-US" sz="2000" dirty="0"/>
              <a:t>两个总体的比例分别为</a:t>
            </a:r>
            <a:r>
              <a:rPr lang="en-US" altLang="zh-CN" sz="2000" dirty="0"/>
              <a:t>P</a:t>
            </a:r>
            <a:r>
              <a:rPr lang="en-US" altLang="zh-CN" sz="2000" baseline="-25000" dirty="0"/>
              <a:t>1</a:t>
            </a:r>
            <a:r>
              <a:rPr lang="zh-CN" altLang="en-US" sz="2000" dirty="0"/>
              <a:t>和</a:t>
            </a:r>
            <a:r>
              <a:rPr lang="en-US" altLang="zh-CN" sz="2000" dirty="0"/>
              <a:t>P</a:t>
            </a:r>
            <a:r>
              <a:rPr lang="en-US" altLang="zh-CN" sz="2000" baseline="-25000" dirty="0"/>
              <a:t>2</a:t>
            </a:r>
            <a:r>
              <a:rPr lang="zh-CN" altLang="en-US" sz="2000" dirty="0"/>
              <a:t>，从两个总体中各自独立的抽取一个样本，样本容量分别为</a:t>
            </a:r>
            <a:r>
              <a:rPr lang="en-US" altLang="zh-CN" sz="2000" dirty="0"/>
              <a:t>n</a:t>
            </a:r>
            <a:r>
              <a:rPr lang="en-US" altLang="zh-CN" sz="2000" baseline="-25000" dirty="0"/>
              <a:t>1</a:t>
            </a:r>
            <a:r>
              <a:rPr lang="zh-CN" altLang="en-US" sz="2000" dirty="0"/>
              <a:t>和</a:t>
            </a:r>
            <a:r>
              <a:rPr lang="en-US" altLang="zh-CN" sz="2000" dirty="0"/>
              <a:t>n</a:t>
            </a:r>
            <a:r>
              <a:rPr lang="en-US" altLang="zh-CN" sz="2000" baseline="-25000" dirty="0"/>
              <a:t>2</a:t>
            </a:r>
            <a:r>
              <a:rPr lang="zh-CN" altLang="en-US" sz="2000" dirty="0"/>
              <a:t>，样本比例分别为</a:t>
            </a:r>
            <a:r>
              <a:rPr lang="en-US" altLang="zh-CN" sz="2000" dirty="0"/>
              <a:t>p</a:t>
            </a:r>
            <a:r>
              <a:rPr lang="en-US" altLang="zh-CN" sz="2000" baseline="-25000" dirty="0"/>
              <a:t>1</a:t>
            </a:r>
            <a:r>
              <a:rPr lang="zh-CN" altLang="en-US" sz="2000" dirty="0"/>
              <a:t>和</a:t>
            </a:r>
            <a:r>
              <a:rPr lang="en-US" altLang="zh-CN" sz="2000" dirty="0"/>
              <a:t>p</a:t>
            </a:r>
            <a:r>
              <a:rPr lang="en-US" altLang="zh-CN" sz="2000" baseline="-25000" dirty="0"/>
              <a:t>2</a:t>
            </a:r>
            <a:r>
              <a:rPr lang="zh-CN" altLang="en-US" sz="2000" dirty="0" smtClean="0"/>
              <a:t>。</a:t>
            </a:r>
            <a:endParaRPr lang="en-US" altLang="zh-CN" sz="2000" dirty="0" smtClean="0"/>
          </a:p>
          <a:p>
            <a:r>
              <a:rPr lang="zh-CN" altLang="en-US" sz="2000" dirty="0"/>
              <a:t>两个总体比例之差</a:t>
            </a:r>
            <a:r>
              <a:rPr lang="en-US" altLang="zh-CN" sz="2000" dirty="0"/>
              <a:t>P</a:t>
            </a:r>
            <a:r>
              <a:rPr lang="en-US" altLang="zh-CN" sz="2000" baseline="-25000" dirty="0"/>
              <a:t>1</a:t>
            </a:r>
            <a:r>
              <a:rPr lang="en-US" altLang="zh-CN" sz="2000" dirty="0"/>
              <a:t>-P</a:t>
            </a:r>
            <a:r>
              <a:rPr lang="en-US" altLang="zh-CN" sz="2000" baseline="-25000" dirty="0"/>
              <a:t>2</a:t>
            </a:r>
            <a:r>
              <a:rPr lang="zh-CN" altLang="en-US" sz="2000" dirty="0"/>
              <a:t>在（</a:t>
            </a:r>
            <a:r>
              <a:rPr lang="en-US" altLang="zh-CN" sz="2000" dirty="0"/>
              <a:t>1- </a:t>
            </a:r>
            <a:r>
              <a:rPr lang="en-US" altLang="zh-CN" sz="2000" dirty="0" smtClean="0">
                <a:sym typeface="Symbol"/>
              </a:rPr>
              <a:t></a:t>
            </a:r>
            <a:r>
              <a:rPr lang="zh-CN" altLang="en-US" sz="2000" dirty="0" smtClean="0"/>
              <a:t>）</a:t>
            </a:r>
            <a:r>
              <a:rPr lang="zh-CN" altLang="en-US" sz="2000" dirty="0"/>
              <a:t>置信水平下的置信区间为</a:t>
            </a:r>
            <a:endParaRPr lang="en-US" altLang="zh-CN" sz="2000" dirty="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1469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91567" y="4273646"/>
            <a:ext cx="8089480" cy="9263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5217066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27</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6.4.1  </a:t>
            </a:r>
            <a:r>
              <a:rPr lang="zh-CN" altLang="en-US" dirty="0">
                <a:latin typeface="楷体_GB2312" pitchFamily="49" charset="-122"/>
                <a:ea typeface="楷体_GB2312" pitchFamily="49" charset="-122"/>
              </a:rPr>
              <a:t>简单随机抽样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80"/>
            <a:ext cx="8296714" cy="1323439"/>
          </a:xfrm>
          <a:prstGeom prst="rect">
            <a:avLst/>
          </a:prstGeom>
        </p:spPr>
        <p:txBody>
          <a:bodyPr wrap="square">
            <a:spAutoFit/>
          </a:bodyPr>
          <a:lstStyle/>
          <a:p>
            <a:r>
              <a:rPr lang="zh-CN" altLang="en-US" sz="2000" b="1" dirty="0"/>
              <a:t>例 </a:t>
            </a:r>
            <a:r>
              <a:rPr lang="en-US" altLang="zh-CN" sz="2000" b="1" dirty="0"/>
              <a:t>6-5  </a:t>
            </a:r>
            <a:r>
              <a:rPr lang="zh-CN" altLang="en-US" sz="2000" dirty="0"/>
              <a:t>某社会保障部门要对甲乙两个地区的失业率的差异进行研究。随机从两个地区劳动力人口中各抽取了</a:t>
            </a:r>
            <a:r>
              <a:rPr lang="en-US" altLang="zh-CN" sz="2000" dirty="0"/>
              <a:t>1000</a:t>
            </a:r>
            <a:r>
              <a:rPr lang="zh-CN" altLang="en-US" sz="2000" dirty="0"/>
              <a:t>人，其中甲地区的</a:t>
            </a:r>
            <a:r>
              <a:rPr lang="en-US" altLang="zh-CN" sz="2000" dirty="0"/>
              <a:t>1000</a:t>
            </a:r>
            <a:r>
              <a:rPr lang="zh-CN" altLang="en-US" sz="2000" dirty="0"/>
              <a:t>人中有</a:t>
            </a:r>
            <a:r>
              <a:rPr lang="en-US" altLang="zh-CN" sz="2000" dirty="0"/>
              <a:t>40</a:t>
            </a:r>
            <a:r>
              <a:rPr lang="zh-CN" altLang="en-US" sz="2000" dirty="0"/>
              <a:t>人失业；乙地区的</a:t>
            </a:r>
            <a:r>
              <a:rPr lang="en-US" altLang="zh-CN" sz="2000" dirty="0"/>
              <a:t>1000</a:t>
            </a:r>
            <a:r>
              <a:rPr lang="zh-CN" altLang="en-US" sz="2000" dirty="0"/>
              <a:t>人中有</a:t>
            </a:r>
            <a:r>
              <a:rPr lang="en-US" altLang="zh-CN" sz="2000" dirty="0"/>
              <a:t>30</a:t>
            </a:r>
            <a:r>
              <a:rPr lang="zh-CN" altLang="en-US" sz="2000" dirty="0"/>
              <a:t>人失业。试对这两个地区失业率的差异进行区间估计，置信水平为</a:t>
            </a:r>
            <a:r>
              <a:rPr lang="en-US" altLang="zh-CN" sz="2000" dirty="0"/>
              <a:t>95%</a:t>
            </a:r>
            <a:r>
              <a:rPr lang="zh-CN" altLang="en-US" sz="2000" dirty="0"/>
              <a:t>。</a:t>
            </a:r>
            <a:endParaRPr lang="en-US" altLang="zh-CN" sz="2000" dirty="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1571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71499" y="3168218"/>
            <a:ext cx="6933723" cy="27811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矩形 3"/>
          <p:cNvSpPr/>
          <p:nvPr/>
        </p:nvSpPr>
        <p:spPr>
          <a:xfrm>
            <a:off x="675481" y="5949350"/>
            <a:ext cx="7957344" cy="738664"/>
          </a:xfrm>
          <a:prstGeom prst="rect">
            <a:avLst/>
          </a:prstGeom>
        </p:spPr>
        <p:txBody>
          <a:bodyPr wrap="square">
            <a:spAutoFit/>
          </a:bodyPr>
          <a:lstStyle/>
          <a:p>
            <a:r>
              <a:rPr lang="zh-CN" altLang="zh-CN" sz="1800" dirty="0"/>
              <a:t>计算结果表明，甲乙两个地区失业率可能在乙超过甲</a:t>
            </a:r>
            <a:r>
              <a:rPr lang="en-US" altLang="zh-CN" sz="1800" dirty="0"/>
              <a:t>0.6%</a:t>
            </a:r>
            <a:r>
              <a:rPr lang="zh-CN" altLang="zh-CN" sz="1800" dirty="0"/>
              <a:t>和甲超过乙</a:t>
            </a:r>
            <a:r>
              <a:rPr lang="en-US" altLang="zh-CN" sz="1800" dirty="0"/>
              <a:t>2.6%</a:t>
            </a:r>
            <a:r>
              <a:rPr lang="zh-CN" altLang="zh-CN" sz="1800" dirty="0"/>
              <a:t>之间，概率保证程度为</a:t>
            </a:r>
            <a:r>
              <a:rPr lang="en-US" altLang="zh-CN" sz="1800" dirty="0"/>
              <a:t>95%</a:t>
            </a:r>
            <a:r>
              <a:rPr lang="zh-CN" altLang="zh-CN" dirty="0"/>
              <a:t>。</a:t>
            </a:r>
          </a:p>
        </p:txBody>
      </p:sp>
    </p:spTree>
    <p:extLst>
      <p:ext uri="{BB962C8B-B14F-4D97-AF65-F5344CB8AC3E}">
        <p14:creationId xmlns:p14="http://schemas.microsoft.com/office/powerpoint/2010/main" xmlns="" val="17836676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28</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smtClean="0">
                <a:latin typeface="楷体_GB2312" pitchFamily="49" charset="-122"/>
                <a:ea typeface="楷体_GB2312" pitchFamily="49" charset="-122"/>
              </a:rPr>
              <a:t>6.4.2 </a:t>
            </a:r>
            <a:r>
              <a:rPr lang="zh-CN" altLang="zh-CN" dirty="0" smtClean="0"/>
              <a:t>分类</a:t>
            </a:r>
            <a:r>
              <a:rPr lang="zh-CN" altLang="zh-CN" dirty="0"/>
              <a:t>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80"/>
            <a:ext cx="8296714" cy="3416320"/>
          </a:xfrm>
          <a:prstGeom prst="rect">
            <a:avLst/>
          </a:prstGeom>
        </p:spPr>
        <p:txBody>
          <a:bodyPr wrap="square">
            <a:spAutoFit/>
          </a:bodyPr>
          <a:lstStyle/>
          <a:p>
            <a:r>
              <a:rPr lang="en-US" altLang="zh-CN" dirty="0">
                <a:effectLst>
                  <a:outerShdw blurRad="38100" dist="38100" dir="2700000" algn="tl">
                    <a:srgbClr val="000000">
                      <a:alpha val="43137"/>
                    </a:srgbClr>
                  </a:outerShdw>
                </a:effectLst>
                <a:ea typeface="楷体_GB2312"/>
              </a:rPr>
              <a:t>1.  </a:t>
            </a:r>
            <a:r>
              <a:rPr lang="zh-CN" altLang="zh-CN" dirty="0">
                <a:effectLst>
                  <a:outerShdw blurRad="38100" dist="38100" dir="2700000" algn="tl">
                    <a:srgbClr val="000000">
                      <a:alpha val="43137"/>
                    </a:srgbClr>
                  </a:outerShdw>
                </a:effectLst>
                <a:ea typeface="楷体_GB2312"/>
              </a:rPr>
              <a:t>分类抽样的概念和特点</a:t>
            </a:r>
          </a:p>
          <a:p>
            <a:r>
              <a:rPr lang="zh-CN" altLang="zh-CN" sz="2000" dirty="0"/>
              <a:t>分类抽样是先将总体按某一标志分成若干类（或叫层），然后从各类中随机抽取一定的单位组成样本，又称为类型抽样和分层抽样</a:t>
            </a:r>
            <a:r>
              <a:rPr lang="zh-CN" altLang="zh-CN" sz="2000" dirty="0" smtClean="0"/>
              <a:t>。</a:t>
            </a:r>
            <a:r>
              <a:rPr lang="zh-CN" altLang="zh-CN" sz="2000" dirty="0"/>
              <a:t>设总体单位为</a:t>
            </a:r>
            <a:r>
              <a:rPr lang="en-US" altLang="zh-CN" sz="2000" i="1" dirty="0"/>
              <a:t>N</a:t>
            </a:r>
            <a:r>
              <a:rPr lang="zh-CN" altLang="zh-CN" sz="2000" dirty="0"/>
              <a:t>，先将总体分成</a:t>
            </a:r>
            <a:r>
              <a:rPr lang="en-US" altLang="zh-CN" sz="2000" i="1" dirty="0"/>
              <a:t>k</a:t>
            </a:r>
            <a:r>
              <a:rPr lang="zh-CN" altLang="zh-CN" sz="2000" dirty="0"/>
              <a:t>类，各类单位数分别为</a:t>
            </a:r>
            <a:r>
              <a:rPr lang="en-US" altLang="zh-CN" sz="2000" i="1" dirty="0"/>
              <a:t>N</a:t>
            </a:r>
            <a:r>
              <a:rPr lang="en-US" altLang="zh-CN" sz="2000" i="1" baseline="-25000" dirty="0"/>
              <a:t>1</a:t>
            </a:r>
            <a:r>
              <a:rPr lang="zh-CN" altLang="zh-CN" sz="2000" i="1" dirty="0"/>
              <a:t>，</a:t>
            </a:r>
            <a:r>
              <a:rPr lang="en-US" altLang="zh-CN" sz="2000" i="1" dirty="0"/>
              <a:t>N</a:t>
            </a:r>
            <a:r>
              <a:rPr lang="en-US" altLang="zh-CN" sz="2000" i="1" baseline="-25000" dirty="0"/>
              <a:t>2</a:t>
            </a:r>
            <a:r>
              <a:rPr lang="zh-CN" altLang="zh-CN" sz="2000" i="1" dirty="0"/>
              <a:t>，…，</a:t>
            </a:r>
            <a:r>
              <a:rPr lang="en-US" altLang="zh-CN" sz="2000" i="1" dirty="0" err="1"/>
              <a:t>N</a:t>
            </a:r>
            <a:r>
              <a:rPr lang="en-US" altLang="zh-CN" sz="2000" i="1" baseline="-25000" dirty="0" err="1"/>
              <a:t>k</a:t>
            </a:r>
            <a:r>
              <a:rPr lang="zh-CN" altLang="zh-CN" sz="2000" dirty="0"/>
              <a:t>，</a:t>
            </a:r>
            <a:r>
              <a:rPr lang="zh-CN" altLang="zh-CN" sz="2000" dirty="0" smtClean="0"/>
              <a:t>并且</a:t>
            </a:r>
            <a:r>
              <a:rPr lang="en-US" altLang="zh-CN" sz="2000" dirty="0" smtClean="0"/>
              <a:t>  </a:t>
            </a:r>
          </a:p>
          <a:p>
            <a:r>
              <a:rPr lang="en-US" altLang="zh-CN" sz="2000" dirty="0" smtClean="0"/>
              <a:t>            =</a:t>
            </a:r>
            <a:r>
              <a:rPr lang="en-US" altLang="zh-CN" sz="2000" i="1" dirty="0"/>
              <a:t>N</a:t>
            </a:r>
            <a:r>
              <a:rPr lang="zh-CN" altLang="zh-CN" sz="2000" dirty="0"/>
              <a:t>；然后从每类的</a:t>
            </a:r>
            <a:r>
              <a:rPr lang="en-US" altLang="zh-CN" sz="2000" i="1" dirty="0"/>
              <a:t>N</a:t>
            </a:r>
            <a:r>
              <a:rPr lang="en-US" altLang="zh-CN" sz="2000" i="1" baseline="-25000" dirty="0"/>
              <a:t>i</a:t>
            </a:r>
            <a:r>
              <a:rPr lang="zh-CN" altLang="zh-CN" sz="2000" dirty="0"/>
              <a:t>个单位中随机抽取</a:t>
            </a:r>
            <a:r>
              <a:rPr lang="en-US" altLang="zh-CN" sz="2000" i="1" dirty="0" err="1"/>
              <a:t>n</a:t>
            </a:r>
            <a:r>
              <a:rPr lang="en-US" altLang="zh-CN" sz="2000" i="1" baseline="-25000" dirty="0" err="1"/>
              <a:t>i</a:t>
            </a:r>
            <a:r>
              <a:rPr lang="zh-CN" altLang="zh-CN" sz="2000" dirty="0"/>
              <a:t>个单位构成容量为</a:t>
            </a:r>
            <a:r>
              <a:rPr lang="en-US" altLang="zh-CN" sz="2000" dirty="0"/>
              <a:t>n</a:t>
            </a:r>
            <a:r>
              <a:rPr lang="zh-CN" altLang="zh-CN" sz="2000" dirty="0"/>
              <a:t>的样</a:t>
            </a:r>
            <a:r>
              <a:rPr lang="zh-CN" altLang="zh-CN" sz="2000" dirty="0" smtClean="0"/>
              <a:t>，</a:t>
            </a:r>
            <a:endParaRPr lang="en-US" altLang="zh-CN" sz="2000" dirty="0" smtClean="0"/>
          </a:p>
          <a:p>
            <a:r>
              <a:rPr lang="zh-CN" altLang="zh-CN" sz="2000" dirty="0" smtClean="0"/>
              <a:t>即</a:t>
            </a:r>
            <a:r>
              <a:rPr lang="en-US" altLang="zh-CN" sz="2000" dirty="0" smtClean="0"/>
              <a:t>                =</a:t>
            </a:r>
            <a:r>
              <a:rPr lang="en-US" altLang="zh-CN" sz="2000" i="1" dirty="0"/>
              <a:t>n</a:t>
            </a:r>
            <a:r>
              <a:rPr lang="zh-CN" altLang="zh-CN" sz="2000" dirty="0"/>
              <a:t>，这种抽样组织方式为分类抽样</a:t>
            </a:r>
            <a:r>
              <a:rPr lang="zh-CN" altLang="zh-CN" sz="2000" dirty="0" smtClean="0"/>
              <a:t>。</a:t>
            </a:r>
            <a:endParaRPr lang="en-US" altLang="zh-CN" sz="2000" dirty="0" smtClean="0"/>
          </a:p>
          <a:p>
            <a:endParaRPr lang="en-US" altLang="zh-CN" sz="2000" dirty="0"/>
          </a:p>
          <a:p>
            <a:r>
              <a:rPr lang="zh-CN" altLang="zh-CN" sz="2000" dirty="0"/>
              <a:t>分类抽样的主要特点是提高了样本的代表性。</a:t>
            </a:r>
            <a:endParaRPr lang="en-US" altLang="zh-CN" sz="2000" dirty="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xmlns="" val="4278216872"/>
              </p:ext>
            </p:extLst>
          </p:nvPr>
        </p:nvGraphicFramePr>
        <p:xfrm>
          <a:off x="683460" y="3212970"/>
          <a:ext cx="576080" cy="632283"/>
        </p:xfrm>
        <a:graphic>
          <a:graphicData uri="http://schemas.openxmlformats.org/presentationml/2006/ole">
            <p:oleObj spid="_x0000_s116747" name="公式" r:id="rId4" imgW="393529" imgH="431613" progId="Equation.3">
              <p:embed/>
            </p:oleObj>
          </a:graphicData>
        </a:graphic>
      </p:graphicFrame>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p:cNvGraphicFramePr>
            <a:graphicFrameLocks noChangeAspect="1"/>
          </p:cNvGraphicFramePr>
          <p:nvPr>
            <p:extLst>
              <p:ext uri="{D42A27DB-BD31-4B8C-83A1-F6EECF244321}">
                <p14:modId xmlns:p14="http://schemas.microsoft.com/office/powerpoint/2010/main" xmlns="" val="1443274289"/>
              </p:ext>
            </p:extLst>
          </p:nvPr>
        </p:nvGraphicFramePr>
        <p:xfrm>
          <a:off x="1331550" y="3717040"/>
          <a:ext cx="504070" cy="613058"/>
        </p:xfrm>
        <a:graphic>
          <a:graphicData uri="http://schemas.openxmlformats.org/presentationml/2006/ole">
            <p:oleObj spid="_x0000_s116748" name="公式" r:id="rId5" imgW="355446" imgH="431613" progId="Equation.3">
              <p:embed/>
            </p:oleObj>
          </a:graphicData>
        </a:graphic>
      </p:graphicFrame>
    </p:spTree>
    <p:extLst>
      <p:ext uri="{BB962C8B-B14F-4D97-AF65-F5344CB8AC3E}">
        <p14:creationId xmlns:p14="http://schemas.microsoft.com/office/powerpoint/2010/main" xmlns="" val="6569992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29</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smtClean="0">
                <a:latin typeface="楷体_GB2312" pitchFamily="49" charset="-122"/>
                <a:ea typeface="楷体_GB2312" pitchFamily="49" charset="-122"/>
              </a:rPr>
              <a:t>6.4.2 </a:t>
            </a:r>
            <a:r>
              <a:rPr lang="zh-CN" altLang="zh-CN" dirty="0" smtClean="0"/>
              <a:t>分类</a:t>
            </a:r>
            <a:r>
              <a:rPr lang="zh-CN" altLang="zh-CN" dirty="0"/>
              <a:t>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80"/>
            <a:ext cx="8296714" cy="5016758"/>
          </a:xfrm>
          <a:prstGeom prst="rect">
            <a:avLst/>
          </a:prstGeom>
        </p:spPr>
        <p:txBody>
          <a:bodyPr wrap="square">
            <a:spAutoFit/>
          </a:bodyPr>
          <a:lstStyle/>
          <a:p>
            <a:pPr marL="457200" indent="-457200">
              <a:buAutoNum type="arabicPeriod" startAt="2"/>
            </a:pPr>
            <a:r>
              <a:rPr lang="zh-CN" altLang="zh-CN" dirty="0" smtClean="0">
                <a:effectLst>
                  <a:outerShdw blurRad="38100" dist="38100" dir="2700000" algn="tl">
                    <a:srgbClr val="000000">
                      <a:alpha val="43137"/>
                    </a:srgbClr>
                  </a:outerShdw>
                </a:effectLst>
                <a:ea typeface="楷体_GB2312"/>
              </a:rPr>
              <a:t>样本容量</a:t>
            </a:r>
            <a:r>
              <a:rPr lang="en-US" altLang="zh-CN" dirty="0">
                <a:effectLst>
                  <a:outerShdw blurRad="38100" dist="38100" dir="2700000" algn="tl">
                    <a:srgbClr val="000000">
                      <a:alpha val="43137"/>
                    </a:srgbClr>
                  </a:outerShdw>
                </a:effectLst>
                <a:ea typeface="楷体_GB2312"/>
              </a:rPr>
              <a:t>n</a:t>
            </a:r>
            <a:r>
              <a:rPr lang="zh-CN" altLang="zh-CN" dirty="0">
                <a:effectLst>
                  <a:outerShdw blurRad="38100" dist="38100" dir="2700000" algn="tl">
                    <a:srgbClr val="000000">
                      <a:alpha val="43137"/>
                    </a:srgbClr>
                  </a:outerShdw>
                </a:effectLst>
                <a:ea typeface="楷体_GB2312"/>
              </a:rPr>
              <a:t>在各类之间的分配</a:t>
            </a:r>
            <a:r>
              <a:rPr lang="zh-CN" altLang="zh-CN" dirty="0" smtClean="0">
                <a:effectLst>
                  <a:outerShdw blurRad="38100" dist="38100" dir="2700000" algn="tl">
                    <a:srgbClr val="000000">
                      <a:alpha val="43137"/>
                    </a:srgbClr>
                  </a:outerShdw>
                </a:effectLst>
                <a:ea typeface="楷体_GB2312"/>
              </a:rPr>
              <a:t>方法</a:t>
            </a:r>
            <a:endParaRPr lang="en-US" altLang="zh-CN" dirty="0" smtClean="0">
              <a:effectLst>
                <a:outerShdw blurRad="38100" dist="38100" dir="2700000" algn="tl">
                  <a:srgbClr val="000000">
                    <a:alpha val="43137"/>
                  </a:srgbClr>
                </a:outerShdw>
              </a:effectLst>
              <a:ea typeface="楷体_GB2312"/>
            </a:endParaRPr>
          </a:p>
          <a:p>
            <a:r>
              <a:rPr lang="zh-CN" altLang="zh-CN" sz="2000" dirty="0"/>
              <a:t>（</a:t>
            </a:r>
            <a:r>
              <a:rPr lang="en-US" altLang="zh-CN" sz="2000" dirty="0"/>
              <a:t>1</a:t>
            </a:r>
            <a:r>
              <a:rPr lang="zh-CN" altLang="zh-CN" sz="2000" dirty="0"/>
              <a:t>）等比例</a:t>
            </a:r>
            <a:r>
              <a:rPr lang="zh-CN" altLang="zh-CN" sz="2000" dirty="0" smtClean="0"/>
              <a:t>分配</a:t>
            </a:r>
            <a:endParaRPr lang="en-US" altLang="zh-CN" sz="2000" dirty="0" smtClean="0"/>
          </a:p>
          <a:p>
            <a:endParaRPr lang="en-US" altLang="zh-CN" sz="2000" dirty="0"/>
          </a:p>
          <a:p>
            <a:endParaRPr lang="en-US" altLang="zh-CN" sz="2000" dirty="0" smtClean="0"/>
          </a:p>
          <a:p>
            <a:r>
              <a:rPr lang="zh-CN" altLang="zh-CN" sz="2000" dirty="0" smtClean="0"/>
              <a:t>所以</a:t>
            </a:r>
            <a:r>
              <a:rPr lang="zh-CN" altLang="zh-CN" sz="2000" dirty="0"/>
              <a:t>从各类抽取的样本单数</a:t>
            </a:r>
            <a:r>
              <a:rPr lang="en-US" altLang="zh-CN" sz="2000" i="1" dirty="0" err="1"/>
              <a:t>n</a:t>
            </a:r>
            <a:r>
              <a:rPr lang="en-US" altLang="zh-CN" sz="2000" i="1" baseline="-25000" dirty="0" err="1"/>
              <a:t>i</a:t>
            </a:r>
            <a:r>
              <a:rPr lang="zh-CN" altLang="zh-CN" sz="2000" dirty="0"/>
              <a:t>应为</a:t>
            </a:r>
          </a:p>
          <a:p>
            <a:endParaRPr lang="en-US" altLang="zh-CN" sz="2000" dirty="0" smtClean="0"/>
          </a:p>
          <a:p>
            <a:endParaRPr lang="en-US" altLang="zh-CN" sz="2000" dirty="0" smtClean="0"/>
          </a:p>
          <a:p>
            <a:r>
              <a:rPr lang="zh-CN" altLang="zh-CN" sz="2000" dirty="0"/>
              <a:t>这种分配方法简单易行、计算方便，一般情况下样本单位在总体中分布也较均匀。</a:t>
            </a:r>
          </a:p>
          <a:p>
            <a:endParaRPr lang="en-US" altLang="zh-CN" sz="2000" dirty="0"/>
          </a:p>
          <a:p>
            <a:endParaRPr lang="zh-CN" altLang="zh-CN" sz="2000" dirty="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1776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64166" y="2782573"/>
            <a:ext cx="7668000" cy="8780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7766" name="Picture 6"/>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21745" y="4129525"/>
            <a:ext cx="7995168" cy="61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4139346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F634E37B-E243-434F-9AA3-3B4500235545}" type="slidenum">
              <a:rPr lang="en-US" altLang="zh-CN" sz="800">
                <a:solidFill>
                  <a:schemeClr val="bg1"/>
                </a:solidFill>
              </a:rPr>
              <a:pPr algn="r" eaLnBrk="1" hangingPunct="1"/>
              <a:t>3</a:t>
            </a:fld>
            <a:r>
              <a:rPr lang="en-US" altLang="zh-CN" sz="800">
                <a:solidFill>
                  <a:schemeClr val="bg1"/>
                </a:solidFill>
              </a:rPr>
              <a:t> ]</a:t>
            </a:r>
          </a:p>
        </p:txBody>
      </p:sp>
      <p:sp>
        <p:nvSpPr>
          <p:cNvPr id="10" name="Text Box 11"/>
          <p:cNvSpPr txBox="1">
            <a:spLocks noChangeArrowheads="1"/>
          </p:cNvSpPr>
          <p:nvPr/>
        </p:nvSpPr>
        <p:spPr bwMode="auto">
          <a:xfrm>
            <a:off x="395288" y="1268700"/>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6.1.2 </a:t>
            </a:r>
            <a:r>
              <a:rPr lang="zh-CN" altLang="en-US" dirty="0" smtClean="0">
                <a:latin typeface="楷体_GB2312" pitchFamily="49" charset="-122"/>
                <a:ea typeface="楷体_GB2312" pitchFamily="49" charset="-122"/>
              </a:rPr>
              <a:t>总体</a:t>
            </a:r>
            <a:r>
              <a:rPr lang="zh-CN" altLang="en-US" dirty="0">
                <a:latin typeface="楷体_GB2312" pitchFamily="49" charset="-122"/>
                <a:ea typeface="楷体_GB2312" pitchFamily="49" charset="-122"/>
              </a:rPr>
              <a:t>参数与样本统计量</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177800" y="2348850"/>
            <a:ext cx="8642350" cy="1785104"/>
          </a:xfrm>
          <a:prstGeom prst="rect">
            <a:avLst/>
          </a:prstGeom>
          <a:noFill/>
          <a:ln w="9525" algn="ctr">
            <a:noFill/>
            <a:miter lim="800000"/>
            <a:headEnd/>
            <a:tailEnd/>
          </a:ln>
          <a:effectLst/>
        </p:spPr>
        <p:txBody>
          <a:bodyPr>
            <a:spAutoFit/>
          </a:bodyPr>
          <a:lstStyle/>
          <a:p>
            <a:pPr marL="342900" indent="-342900">
              <a:buFont typeface="Wingdings" panose="05000000000000000000" pitchFamily="2" charset="2"/>
              <a:buChar char="Ø"/>
              <a:defRPr/>
            </a:pPr>
            <a:r>
              <a:rPr lang="zh-CN" altLang="zh-CN" sz="2000" dirty="0"/>
              <a:t>总体的数量特征就是总体参数，简称参数，因为总体是确定的、唯一的，所以参数也是唯一的、确定的，而且在抽样推断前是未知</a:t>
            </a:r>
            <a:r>
              <a:rPr lang="zh-CN" altLang="zh-CN" sz="2000" dirty="0" smtClean="0"/>
              <a:t>的</a:t>
            </a:r>
            <a:r>
              <a:rPr lang="zh-CN" altLang="en-US" sz="2000" dirty="0" smtClean="0"/>
              <a:t>。</a:t>
            </a:r>
            <a:endParaRPr lang="en-US" altLang="zh-CN" sz="2000" dirty="0" smtClean="0"/>
          </a:p>
          <a:p>
            <a:pPr marL="342900" indent="-342900">
              <a:buFont typeface="Wingdings" panose="05000000000000000000" pitchFamily="2" charset="2"/>
              <a:buChar char="Ø"/>
              <a:defRPr/>
            </a:pPr>
            <a:r>
              <a:rPr lang="zh-CN" altLang="en-US" sz="2000" dirty="0">
                <a:latin typeface="楷体_GB2312" pitchFamily="49" charset="-122"/>
                <a:ea typeface="楷体_GB2312" pitchFamily="49" charset="-122"/>
              </a:rPr>
              <a:t>样本统计量是样本的数量特征，是根据样本构造出的，统计量是样本的函数，所以统计量也是随机的。与总体参数相对应，常使用的样本统计量有：样本平均数、样本比率、样本方差等。</a:t>
            </a:r>
            <a:endParaRPr lang="zh-CN" altLang="en-US" sz="2000" dirty="0" smtClean="0">
              <a:latin typeface="楷体_GB2312" pitchFamily="49" charset="-122"/>
              <a:ea typeface="楷体_GB2312" pitchFamily="49" charset="-122"/>
            </a:endParaRPr>
          </a:p>
        </p:txBody>
      </p:sp>
    </p:spTree>
    <p:extLst>
      <p:ext uri="{BB962C8B-B14F-4D97-AF65-F5344CB8AC3E}">
        <p14:creationId xmlns:p14="http://schemas.microsoft.com/office/powerpoint/2010/main" xmlns="" val="37007265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30</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smtClean="0">
                <a:latin typeface="楷体_GB2312" pitchFamily="49" charset="-122"/>
                <a:ea typeface="楷体_GB2312" pitchFamily="49" charset="-122"/>
              </a:rPr>
              <a:t>6.4.2 </a:t>
            </a:r>
            <a:r>
              <a:rPr lang="zh-CN" altLang="zh-CN" dirty="0" smtClean="0"/>
              <a:t>分类</a:t>
            </a:r>
            <a:r>
              <a:rPr lang="zh-CN" altLang="zh-CN" dirty="0"/>
              <a:t>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80"/>
            <a:ext cx="8296714" cy="5478423"/>
          </a:xfrm>
          <a:prstGeom prst="rect">
            <a:avLst/>
          </a:prstGeom>
        </p:spPr>
        <p:txBody>
          <a:bodyPr wrap="square">
            <a:spAutoFit/>
          </a:bodyPr>
          <a:lstStyle/>
          <a:p>
            <a:pPr marL="457200" indent="-457200">
              <a:buAutoNum type="arabicPeriod" startAt="2"/>
            </a:pPr>
            <a:r>
              <a:rPr lang="zh-CN" altLang="zh-CN" dirty="0" smtClean="0">
                <a:effectLst>
                  <a:outerShdw blurRad="38100" dist="38100" dir="2700000" algn="tl">
                    <a:srgbClr val="000000">
                      <a:alpha val="43137"/>
                    </a:srgbClr>
                  </a:outerShdw>
                </a:effectLst>
                <a:ea typeface="楷体_GB2312"/>
              </a:rPr>
              <a:t>样本容量</a:t>
            </a:r>
            <a:r>
              <a:rPr lang="en-US" altLang="zh-CN" dirty="0">
                <a:effectLst>
                  <a:outerShdw blurRad="38100" dist="38100" dir="2700000" algn="tl">
                    <a:srgbClr val="000000">
                      <a:alpha val="43137"/>
                    </a:srgbClr>
                  </a:outerShdw>
                </a:effectLst>
                <a:ea typeface="楷体_GB2312"/>
              </a:rPr>
              <a:t>n</a:t>
            </a:r>
            <a:r>
              <a:rPr lang="zh-CN" altLang="zh-CN" dirty="0">
                <a:effectLst>
                  <a:outerShdw blurRad="38100" dist="38100" dir="2700000" algn="tl">
                    <a:srgbClr val="000000">
                      <a:alpha val="43137"/>
                    </a:srgbClr>
                  </a:outerShdw>
                </a:effectLst>
                <a:ea typeface="楷体_GB2312"/>
              </a:rPr>
              <a:t>在各类之间的分配</a:t>
            </a:r>
            <a:r>
              <a:rPr lang="zh-CN" altLang="zh-CN" dirty="0" smtClean="0">
                <a:effectLst>
                  <a:outerShdw blurRad="38100" dist="38100" dir="2700000" algn="tl">
                    <a:srgbClr val="000000">
                      <a:alpha val="43137"/>
                    </a:srgbClr>
                  </a:outerShdw>
                </a:effectLst>
                <a:ea typeface="楷体_GB2312"/>
              </a:rPr>
              <a:t>方法</a:t>
            </a:r>
            <a:endParaRPr lang="en-US" altLang="zh-CN" dirty="0" smtClean="0">
              <a:effectLst>
                <a:outerShdw blurRad="38100" dist="38100" dir="2700000" algn="tl">
                  <a:srgbClr val="000000">
                    <a:alpha val="43137"/>
                  </a:srgbClr>
                </a:outerShdw>
              </a:effectLst>
              <a:ea typeface="楷体_GB2312"/>
            </a:endParaRPr>
          </a:p>
          <a:p>
            <a:r>
              <a:rPr lang="zh-CN" altLang="zh-CN" sz="2000" dirty="0"/>
              <a:t>（</a:t>
            </a:r>
            <a:r>
              <a:rPr lang="en-US" altLang="zh-CN" sz="2000" dirty="0"/>
              <a:t>2</a:t>
            </a:r>
            <a:r>
              <a:rPr lang="zh-CN" altLang="zh-CN" sz="2000" dirty="0"/>
              <a:t>）最优分配</a:t>
            </a:r>
            <a:r>
              <a:rPr lang="zh-CN" altLang="zh-CN" sz="2000" dirty="0" smtClean="0"/>
              <a:t>比例</a:t>
            </a:r>
            <a:endParaRPr lang="en-US" altLang="zh-CN" sz="2000" dirty="0" smtClean="0"/>
          </a:p>
          <a:p>
            <a:r>
              <a:rPr lang="zh-CN" altLang="zh-CN" sz="2000" dirty="0"/>
              <a:t>从各类中抽取的样本单位数</a:t>
            </a:r>
            <a:r>
              <a:rPr lang="zh-CN" altLang="zh-CN" sz="2000" dirty="0" smtClean="0"/>
              <a:t>为</a:t>
            </a:r>
            <a:endParaRPr lang="en-US" altLang="zh-CN" sz="2000" dirty="0" smtClean="0"/>
          </a:p>
          <a:p>
            <a:endParaRPr lang="en-US" altLang="zh-CN" sz="2000" dirty="0"/>
          </a:p>
          <a:p>
            <a:endParaRPr lang="en-US" altLang="zh-CN" sz="2000" dirty="0" smtClean="0"/>
          </a:p>
          <a:p>
            <a:endParaRPr lang="en-US" altLang="zh-CN" sz="2000" dirty="0"/>
          </a:p>
          <a:p>
            <a:r>
              <a:rPr lang="zh-CN" altLang="zh-CN" sz="2000" dirty="0"/>
              <a:t>这种样本分配方法的含义是哪一类单位数多且差异程度大，哪一类就多抽；否则，就少抽。</a:t>
            </a:r>
          </a:p>
          <a:p>
            <a:endParaRPr lang="en-US" altLang="zh-CN" sz="2000" dirty="0"/>
          </a:p>
          <a:p>
            <a:endParaRPr lang="en-US" altLang="zh-CN" sz="2000" dirty="0" smtClean="0"/>
          </a:p>
          <a:p>
            <a:endParaRPr lang="en-US" altLang="zh-CN" sz="2000" dirty="0"/>
          </a:p>
          <a:p>
            <a:endParaRPr lang="zh-CN" altLang="zh-CN" sz="2000" dirty="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18790"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72159" y="3284980"/>
            <a:ext cx="7775568" cy="118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494712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31</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smtClean="0">
                <a:latin typeface="楷体_GB2312" pitchFamily="49" charset="-122"/>
                <a:ea typeface="楷体_GB2312" pitchFamily="49" charset="-122"/>
              </a:rPr>
              <a:t>6.4.2 </a:t>
            </a:r>
            <a:r>
              <a:rPr lang="zh-CN" altLang="zh-CN" dirty="0" smtClean="0"/>
              <a:t>分类</a:t>
            </a:r>
            <a:r>
              <a:rPr lang="zh-CN" altLang="zh-CN" dirty="0"/>
              <a:t>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80"/>
            <a:ext cx="8296714" cy="5109091"/>
          </a:xfrm>
          <a:prstGeom prst="rect">
            <a:avLst/>
          </a:prstGeom>
        </p:spPr>
        <p:txBody>
          <a:bodyPr wrap="square">
            <a:spAutoFit/>
          </a:bodyPr>
          <a:lstStyle/>
          <a:p>
            <a:r>
              <a:rPr lang="en-US" altLang="zh-CN" dirty="0">
                <a:effectLst>
                  <a:outerShdw blurRad="38100" dist="38100" dir="2700000" algn="tl">
                    <a:srgbClr val="000000">
                      <a:alpha val="43137"/>
                    </a:srgbClr>
                  </a:outerShdw>
                </a:effectLst>
                <a:latin typeface="+mn-ea"/>
                <a:ea typeface="楷体_GB2312"/>
              </a:rPr>
              <a:t>3.  </a:t>
            </a:r>
            <a:r>
              <a:rPr lang="zh-CN" altLang="zh-CN" dirty="0">
                <a:effectLst>
                  <a:outerShdw blurRad="38100" dist="38100" dir="2700000" algn="tl">
                    <a:srgbClr val="000000">
                      <a:alpha val="43137"/>
                    </a:srgbClr>
                  </a:outerShdw>
                </a:effectLst>
                <a:latin typeface="+mn-ea"/>
                <a:ea typeface="楷体_GB2312"/>
              </a:rPr>
              <a:t>样本统计量的计算</a:t>
            </a:r>
          </a:p>
          <a:p>
            <a:r>
              <a:rPr lang="zh-CN" altLang="zh-CN" sz="2000" dirty="0"/>
              <a:t>（</a:t>
            </a:r>
            <a:r>
              <a:rPr lang="en-US" altLang="zh-CN" sz="2000" dirty="0"/>
              <a:t>1</a:t>
            </a:r>
            <a:r>
              <a:rPr lang="zh-CN" altLang="zh-CN" sz="2000" dirty="0"/>
              <a:t>）样本</a:t>
            </a:r>
            <a:r>
              <a:rPr lang="zh-CN" altLang="zh-CN" sz="2000" dirty="0" smtClean="0"/>
              <a:t>平均数</a:t>
            </a:r>
            <a:endParaRPr lang="en-US" altLang="zh-CN" sz="2000" dirty="0" smtClean="0"/>
          </a:p>
          <a:p>
            <a:endParaRPr lang="en-US" altLang="zh-CN" sz="2000" dirty="0"/>
          </a:p>
          <a:p>
            <a:endParaRPr lang="en-US" altLang="zh-CN" sz="2000" dirty="0" smtClean="0"/>
          </a:p>
          <a:p>
            <a:endParaRPr lang="en-US" altLang="zh-CN" sz="2000" dirty="0"/>
          </a:p>
          <a:p>
            <a:endParaRPr lang="en-US" altLang="zh-CN" sz="2000" dirty="0" smtClean="0"/>
          </a:p>
          <a:p>
            <a:r>
              <a:rPr lang="zh-CN" altLang="zh-CN" sz="2000" dirty="0"/>
              <a:t>在等比例分类抽样</a:t>
            </a:r>
            <a:r>
              <a:rPr lang="zh-CN" altLang="zh-CN" sz="2000" dirty="0" smtClean="0"/>
              <a:t>下</a:t>
            </a:r>
            <a:r>
              <a:rPr lang="en-US" altLang="zh-CN" sz="2000" dirty="0"/>
              <a:t>,</a:t>
            </a:r>
            <a:r>
              <a:rPr lang="zh-CN" altLang="zh-CN" sz="2000" dirty="0" smtClean="0"/>
              <a:t>上</a:t>
            </a:r>
            <a:r>
              <a:rPr lang="zh-CN" altLang="zh-CN" sz="2000" dirty="0"/>
              <a:t>式可变为</a:t>
            </a:r>
          </a:p>
          <a:p>
            <a:endParaRPr lang="en-US" altLang="zh-CN" sz="2000" dirty="0"/>
          </a:p>
          <a:p>
            <a:endParaRPr lang="en-US" altLang="zh-CN" sz="2000" dirty="0" smtClean="0"/>
          </a:p>
          <a:p>
            <a:endParaRPr lang="en-US" altLang="zh-CN" sz="2000" dirty="0"/>
          </a:p>
          <a:p>
            <a:endParaRPr lang="zh-CN" altLang="zh-CN" sz="2000" dirty="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1981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55463" y="2749863"/>
            <a:ext cx="7536922" cy="144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9818" name="Picture 10"/>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132809" y="5013220"/>
            <a:ext cx="8011191" cy="1224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119845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32</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smtClean="0">
                <a:latin typeface="楷体_GB2312" pitchFamily="49" charset="-122"/>
                <a:ea typeface="楷体_GB2312" pitchFamily="49" charset="-122"/>
              </a:rPr>
              <a:t>6.4.2 </a:t>
            </a:r>
            <a:r>
              <a:rPr lang="zh-CN" altLang="zh-CN" dirty="0" smtClean="0"/>
              <a:t>分类</a:t>
            </a:r>
            <a:r>
              <a:rPr lang="zh-CN" altLang="zh-CN" dirty="0"/>
              <a:t>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80"/>
            <a:ext cx="8296714" cy="4616648"/>
          </a:xfrm>
          <a:prstGeom prst="rect">
            <a:avLst/>
          </a:prstGeom>
        </p:spPr>
        <p:txBody>
          <a:bodyPr wrap="square">
            <a:spAutoFit/>
          </a:bodyPr>
          <a:lstStyle/>
          <a:p>
            <a:r>
              <a:rPr lang="en-US" altLang="zh-CN" dirty="0">
                <a:effectLst>
                  <a:outerShdw blurRad="38100" dist="38100" dir="2700000" algn="tl">
                    <a:srgbClr val="000000">
                      <a:alpha val="43137"/>
                    </a:srgbClr>
                  </a:outerShdw>
                </a:effectLst>
                <a:ea typeface="楷体_GB2312"/>
              </a:rPr>
              <a:t>3.  </a:t>
            </a:r>
            <a:r>
              <a:rPr lang="zh-CN" altLang="zh-CN" dirty="0">
                <a:effectLst>
                  <a:outerShdw blurRad="38100" dist="38100" dir="2700000" algn="tl">
                    <a:srgbClr val="000000">
                      <a:alpha val="43137"/>
                    </a:srgbClr>
                  </a:outerShdw>
                </a:effectLst>
                <a:ea typeface="楷体_GB2312"/>
              </a:rPr>
              <a:t>样本统计量的计算</a:t>
            </a:r>
          </a:p>
          <a:p>
            <a:r>
              <a:rPr lang="zh-CN" altLang="zh-CN" sz="2000" dirty="0" smtClean="0"/>
              <a:t>（</a:t>
            </a:r>
            <a:r>
              <a:rPr lang="en-US" altLang="zh-CN" sz="2000" dirty="0"/>
              <a:t>2</a:t>
            </a:r>
            <a:r>
              <a:rPr lang="zh-CN" altLang="zh-CN" sz="2000" dirty="0" smtClean="0"/>
              <a:t>）样本</a:t>
            </a:r>
            <a:r>
              <a:rPr lang="zh-CN" altLang="en-US" sz="2000" dirty="0"/>
              <a:t>比例</a:t>
            </a:r>
            <a:endParaRPr lang="en-US" altLang="zh-CN" sz="2000" dirty="0" smtClean="0"/>
          </a:p>
          <a:p>
            <a:endParaRPr lang="en-US" altLang="zh-CN" sz="2000" dirty="0"/>
          </a:p>
          <a:p>
            <a:endParaRPr lang="en-US" altLang="zh-CN" sz="2000" dirty="0" smtClean="0"/>
          </a:p>
          <a:p>
            <a:endParaRPr lang="en-US" altLang="zh-CN" sz="2000" dirty="0"/>
          </a:p>
          <a:p>
            <a:r>
              <a:rPr lang="zh-CN" altLang="zh-CN" sz="2000" dirty="0" smtClean="0"/>
              <a:t>在</a:t>
            </a:r>
            <a:r>
              <a:rPr lang="zh-CN" altLang="zh-CN" sz="2000" dirty="0"/>
              <a:t>等比例分类抽样</a:t>
            </a:r>
            <a:r>
              <a:rPr lang="zh-CN" altLang="zh-CN" sz="2000" dirty="0" smtClean="0"/>
              <a:t>下</a:t>
            </a:r>
            <a:r>
              <a:rPr lang="en-US" altLang="zh-CN" sz="2000" dirty="0"/>
              <a:t>,</a:t>
            </a:r>
            <a:r>
              <a:rPr lang="zh-CN" altLang="zh-CN" sz="2000" dirty="0" smtClean="0"/>
              <a:t>上</a:t>
            </a:r>
            <a:r>
              <a:rPr lang="zh-CN" altLang="zh-CN" sz="2000" dirty="0"/>
              <a:t>式可变为</a:t>
            </a:r>
          </a:p>
          <a:p>
            <a:endParaRPr lang="en-US" altLang="zh-CN" sz="2000" dirty="0"/>
          </a:p>
          <a:p>
            <a:endParaRPr lang="en-US" altLang="zh-CN" sz="2000" dirty="0" smtClean="0"/>
          </a:p>
          <a:p>
            <a:endParaRPr lang="en-US" altLang="zh-CN" sz="2000" dirty="0"/>
          </a:p>
          <a:p>
            <a:endParaRPr lang="zh-CN" altLang="zh-CN" sz="2000" dirty="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2083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76288" y="2708900"/>
            <a:ext cx="7775568" cy="118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0835"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51394" y="4509150"/>
            <a:ext cx="8011191" cy="1224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534335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33</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smtClean="0">
                <a:latin typeface="楷体_GB2312" pitchFamily="49" charset="-122"/>
                <a:ea typeface="楷体_GB2312" pitchFamily="49" charset="-122"/>
              </a:rPr>
              <a:t>6.4.2 </a:t>
            </a:r>
            <a:r>
              <a:rPr lang="zh-CN" altLang="zh-CN" dirty="0" smtClean="0"/>
              <a:t>分类</a:t>
            </a:r>
            <a:r>
              <a:rPr lang="zh-CN" altLang="zh-CN" dirty="0"/>
              <a:t>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80"/>
            <a:ext cx="8296714" cy="3262432"/>
          </a:xfrm>
          <a:prstGeom prst="rect">
            <a:avLst/>
          </a:prstGeom>
        </p:spPr>
        <p:txBody>
          <a:bodyPr wrap="square">
            <a:spAutoFit/>
          </a:bodyPr>
          <a:lstStyle/>
          <a:p>
            <a:pPr marL="457200" indent="-457200">
              <a:buAutoNum type="arabicPeriod" startAt="4"/>
            </a:pPr>
            <a:r>
              <a:rPr lang="zh-CN" altLang="en-US" dirty="0" smtClean="0">
                <a:effectLst>
                  <a:outerShdw blurRad="38100" dist="38100" dir="2700000" algn="tl">
                    <a:srgbClr val="000000">
                      <a:alpha val="43137"/>
                    </a:srgbClr>
                  </a:outerShdw>
                </a:effectLst>
                <a:ea typeface="楷体_GB2312"/>
              </a:rPr>
              <a:t>样本</a:t>
            </a:r>
            <a:r>
              <a:rPr lang="zh-CN" altLang="en-US" dirty="0">
                <a:effectLst>
                  <a:outerShdw blurRad="38100" dist="38100" dir="2700000" algn="tl">
                    <a:srgbClr val="000000">
                      <a:alpha val="43137"/>
                    </a:srgbClr>
                  </a:outerShdw>
                </a:effectLst>
                <a:ea typeface="楷体_GB2312"/>
              </a:rPr>
              <a:t>统计量抽样分布的标准差（抽样误差</a:t>
            </a:r>
            <a:r>
              <a:rPr lang="zh-CN" altLang="en-US" dirty="0" smtClean="0">
                <a:effectLst>
                  <a:outerShdw blurRad="38100" dist="38100" dir="2700000" algn="tl">
                    <a:srgbClr val="000000">
                      <a:alpha val="43137"/>
                    </a:srgbClr>
                  </a:outerShdw>
                </a:effectLst>
                <a:ea typeface="楷体_GB2312"/>
              </a:rPr>
              <a:t>）</a:t>
            </a:r>
            <a:endParaRPr lang="en-US" altLang="zh-CN" dirty="0">
              <a:effectLst>
                <a:outerShdw blurRad="38100" dist="38100" dir="2700000" algn="tl">
                  <a:srgbClr val="000000">
                    <a:alpha val="43137"/>
                  </a:srgbClr>
                </a:outerShdw>
              </a:effectLst>
              <a:ea typeface="楷体_GB2312"/>
            </a:endParaRPr>
          </a:p>
          <a:p>
            <a:r>
              <a:rPr lang="zh-CN" altLang="en-US" sz="2000" dirty="0"/>
              <a:t>（</a:t>
            </a:r>
            <a:r>
              <a:rPr lang="en-US" altLang="zh-CN" sz="2000" dirty="0"/>
              <a:t>1</a:t>
            </a:r>
            <a:r>
              <a:rPr lang="zh-CN" altLang="en-US" sz="2000" dirty="0"/>
              <a:t>）样本平均数抽样分布的</a:t>
            </a:r>
            <a:r>
              <a:rPr lang="zh-CN" altLang="en-US" sz="2000" dirty="0" smtClean="0"/>
              <a:t>标准差</a:t>
            </a:r>
            <a:endParaRPr lang="en-US" altLang="zh-CN" sz="2000" dirty="0" smtClean="0"/>
          </a:p>
          <a:p>
            <a:endParaRPr lang="en-US" altLang="zh-CN" sz="2000" dirty="0"/>
          </a:p>
          <a:p>
            <a:endParaRPr lang="en-US" altLang="zh-CN" sz="2000" dirty="0" smtClean="0"/>
          </a:p>
          <a:p>
            <a:r>
              <a:rPr lang="zh-CN" altLang="zh-CN" sz="2000" dirty="0"/>
              <a:t>（</a:t>
            </a:r>
            <a:r>
              <a:rPr lang="en-US" altLang="zh-CN" sz="2000" dirty="0"/>
              <a:t>2</a:t>
            </a:r>
            <a:r>
              <a:rPr lang="zh-CN" altLang="zh-CN" sz="2000" dirty="0"/>
              <a:t>）样本比例抽样分布的标准差</a:t>
            </a:r>
          </a:p>
          <a:p>
            <a:endParaRPr lang="en-US" altLang="zh-CN" sz="2000" dirty="0" smtClean="0"/>
          </a:p>
          <a:p>
            <a:endParaRPr lang="en-US" altLang="zh-CN" sz="2000" dirty="0" smtClean="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21860"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11450" y="2506499"/>
            <a:ext cx="7539956" cy="115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1861"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64890" y="4082249"/>
            <a:ext cx="6833076" cy="1044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1862" name="Picture 6"/>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964890" y="5163009"/>
            <a:ext cx="7068699" cy="108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041452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34</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smtClean="0">
                <a:latin typeface="楷体_GB2312" pitchFamily="49" charset="-122"/>
                <a:ea typeface="楷体_GB2312" pitchFamily="49" charset="-122"/>
              </a:rPr>
              <a:t>6.4.2 </a:t>
            </a:r>
            <a:r>
              <a:rPr lang="zh-CN" altLang="zh-CN" dirty="0" smtClean="0"/>
              <a:t>分类</a:t>
            </a:r>
            <a:r>
              <a:rPr lang="zh-CN" altLang="zh-CN" dirty="0"/>
              <a:t>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80"/>
            <a:ext cx="8296714" cy="2308324"/>
          </a:xfrm>
          <a:prstGeom prst="rect">
            <a:avLst/>
          </a:prstGeom>
        </p:spPr>
        <p:txBody>
          <a:bodyPr wrap="square">
            <a:spAutoFit/>
          </a:bodyPr>
          <a:lstStyle/>
          <a:p>
            <a:pPr marL="457200" indent="-457200">
              <a:buAutoNum type="arabicPeriod" startAt="5"/>
            </a:pPr>
            <a:r>
              <a:rPr lang="zh-CN" altLang="en-US" dirty="0" smtClean="0">
                <a:effectLst>
                  <a:outerShdw blurRad="38100" dist="38100" dir="2700000" algn="tl">
                    <a:srgbClr val="000000">
                      <a:alpha val="43137"/>
                    </a:srgbClr>
                  </a:outerShdw>
                </a:effectLst>
                <a:ea typeface="楷体_GB2312"/>
              </a:rPr>
              <a:t>分类</a:t>
            </a:r>
            <a:r>
              <a:rPr lang="zh-CN" altLang="en-US" dirty="0">
                <a:effectLst>
                  <a:outerShdw blurRad="38100" dist="38100" dir="2700000" algn="tl">
                    <a:srgbClr val="000000">
                      <a:alpha val="43137"/>
                    </a:srgbClr>
                  </a:outerShdw>
                </a:effectLst>
                <a:ea typeface="楷体_GB2312"/>
              </a:rPr>
              <a:t>抽样下的</a:t>
            </a:r>
            <a:r>
              <a:rPr lang="zh-CN" altLang="en-US" dirty="0" smtClean="0">
                <a:effectLst>
                  <a:outerShdw blurRad="38100" dist="38100" dir="2700000" algn="tl">
                    <a:srgbClr val="000000">
                      <a:alpha val="43137"/>
                    </a:srgbClr>
                  </a:outerShdw>
                </a:effectLst>
                <a:ea typeface="楷体_GB2312"/>
              </a:rPr>
              <a:t>区间估计</a:t>
            </a:r>
            <a:endParaRPr lang="en-US" altLang="zh-CN" dirty="0" smtClean="0">
              <a:effectLst>
                <a:outerShdw blurRad="38100" dist="38100" dir="2700000" algn="tl">
                  <a:srgbClr val="000000">
                    <a:alpha val="43137"/>
                  </a:srgbClr>
                </a:outerShdw>
              </a:effectLst>
              <a:ea typeface="楷体_GB2312"/>
            </a:endParaRPr>
          </a:p>
          <a:p>
            <a:r>
              <a:rPr lang="zh-CN" altLang="en-US" sz="2000" dirty="0" smtClean="0"/>
              <a:t>（</a:t>
            </a:r>
            <a:r>
              <a:rPr lang="en-US" altLang="zh-CN" sz="2000" dirty="0"/>
              <a:t>1</a:t>
            </a:r>
            <a:r>
              <a:rPr lang="zh-CN" altLang="en-US" sz="2000" dirty="0" smtClean="0"/>
              <a:t>）</a:t>
            </a:r>
            <a:r>
              <a:rPr lang="zh-CN" altLang="zh-CN" sz="2000" dirty="0"/>
              <a:t>总体均值的区间估计</a:t>
            </a:r>
          </a:p>
          <a:p>
            <a:endParaRPr lang="en-US" altLang="zh-CN" sz="2000" dirty="0"/>
          </a:p>
          <a:p>
            <a:endParaRPr lang="en-US" altLang="zh-CN" sz="2000" dirty="0" smtClean="0"/>
          </a:p>
          <a:p>
            <a:endParaRPr lang="en-US" altLang="zh-CN" sz="2000" dirty="0" smtClean="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22890" name="Picture 10"/>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7480" y="2780910"/>
            <a:ext cx="8046189" cy="3996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7519671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35</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smtClean="0">
                <a:latin typeface="楷体_GB2312" pitchFamily="49" charset="-122"/>
                <a:ea typeface="楷体_GB2312" pitchFamily="49" charset="-122"/>
              </a:rPr>
              <a:t>6.4.2 </a:t>
            </a:r>
            <a:r>
              <a:rPr lang="zh-CN" altLang="zh-CN" dirty="0" smtClean="0"/>
              <a:t>分类</a:t>
            </a:r>
            <a:r>
              <a:rPr lang="zh-CN" altLang="zh-CN" dirty="0"/>
              <a:t>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79"/>
            <a:ext cx="8296714" cy="2308324"/>
          </a:xfrm>
          <a:prstGeom prst="rect">
            <a:avLst/>
          </a:prstGeom>
        </p:spPr>
        <p:txBody>
          <a:bodyPr wrap="square">
            <a:spAutoFit/>
          </a:bodyPr>
          <a:lstStyle/>
          <a:p>
            <a:pPr marL="457200" indent="-457200">
              <a:buAutoNum type="arabicPeriod" startAt="5"/>
            </a:pPr>
            <a:r>
              <a:rPr lang="zh-CN" altLang="en-US" dirty="0" smtClean="0">
                <a:effectLst>
                  <a:outerShdw blurRad="38100" dist="38100" dir="2700000" algn="tl">
                    <a:srgbClr val="000000">
                      <a:alpha val="43137"/>
                    </a:srgbClr>
                  </a:outerShdw>
                </a:effectLst>
                <a:ea typeface="楷体_GB2312"/>
              </a:rPr>
              <a:t>分类</a:t>
            </a:r>
            <a:r>
              <a:rPr lang="zh-CN" altLang="en-US" dirty="0">
                <a:effectLst>
                  <a:outerShdw blurRad="38100" dist="38100" dir="2700000" algn="tl">
                    <a:srgbClr val="000000">
                      <a:alpha val="43137"/>
                    </a:srgbClr>
                  </a:outerShdw>
                </a:effectLst>
                <a:ea typeface="楷体_GB2312"/>
              </a:rPr>
              <a:t>抽样下的</a:t>
            </a:r>
            <a:r>
              <a:rPr lang="zh-CN" altLang="en-US" dirty="0" smtClean="0">
                <a:effectLst>
                  <a:outerShdw blurRad="38100" dist="38100" dir="2700000" algn="tl">
                    <a:srgbClr val="000000">
                      <a:alpha val="43137"/>
                    </a:srgbClr>
                  </a:outerShdw>
                </a:effectLst>
                <a:ea typeface="楷体_GB2312"/>
              </a:rPr>
              <a:t>区间估计</a:t>
            </a:r>
            <a:endParaRPr lang="en-US" altLang="zh-CN" dirty="0" smtClean="0">
              <a:effectLst>
                <a:outerShdw blurRad="38100" dist="38100" dir="2700000" algn="tl">
                  <a:srgbClr val="000000">
                    <a:alpha val="43137"/>
                  </a:srgbClr>
                </a:outerShdw>
              </a:effectLst>
              <a:ea typeface="楷体_GB2312"/>
            </a:endParaRPr>
          </a:p>
          <a:p>
            <a:r>
              <a:rPr lang="zh-CN" altLang="en-US" sz="2000" dirty="0" smtClean="0"/>
              <a:t>（</a:t>
            </a:r>
            <a:r>
              <a:rPr lang="en-US" altLang="zh-CN" sz="2000" dirty="0"/>
              <a:t>1</a:t>
            </a:r>
            <a:r>
              <a:rPr lang="zh-CN" altLang="en-US" sz="2000" dirty="0" smtClean="0"/>
              <a:t>）</a:t>
            </a:r>
            <a:r>
              <a:rPr lang="zh-CN" altLang="zh-CN" sz="2000" dirty="0"/>
              <a:t>总体均值的区间估计</a:t>
            </a:r>
          </a:p>
          <a:p>
            <a:endParaRPr lang="en-US" altLang="zh-CN" sz="2000" dirty="0"/>
          </a:p>
          <a:p>
            <a:endParaRPr lang="en-US" altLang="zh-CN" sz="2000" dirty="0" smtClean="0"/>
          </a:p>
          <a:p>
            <a:endParaRPr lang="en-US" altLang="zh-CN" sz="2000" dirty="0" smtClean="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2390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55466" y="2564880"/>
            <a:ext cx="7795089" cy="432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800232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36</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smtClean="0">
                <a:latin typeface="楷体_GB2312" pitchFamily="49" charset="-122"/>
                <a:ea typeface="楷体_GB2312" pitchFamily="49" charset="-122"/>
              </a:rPr>
              <a:t>6.4.2 </a:t>
            </a:r>
            <a:r>
              <a:rPr lang="zh-CN" altLang="zh-CN" dirty="0" smtClean="0"/>
              <a:t>分类</a:t>
            </a:r>
            <a:r>
              <a:rPr lang="zh-CN" altLang="zh-CN" dirty="0"/>
              <a:t>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79"/>
            <a:ext cx="8296714" cy="2154436"/>
          </a:xfrm>
          <a:prstGeom prst="rect">
            <a:avLst/>
          </a:prstGeom>
        </p:spPr>
        <p:txBody>
          <a:bodyPr wrap="square">
            <a:spAutoFit/>
          </a:bodyPr>
          <a:lstStyle/>
          <a:p>
            <a:pPr marL="457200" indent="-457200">
              <a:buAutoNum type="arabicPeriod" startAt="5"/>
            </a:pPr>
            <a:r>
              <a:rPr lang="zh-CN" altLang="en-US" dirty="0" smtClean="0">
                <a:effectLst>
                  <a:outerShdw blurRad="38100" dist="38100" dir="2700000" algn="tl">
                    <a:srgbClr val="000000">
                      <a:alpha val="43137"/>
                    </a:srgbClr>
                  </a:outerShdw>
                </a:effectLst>
                <a:ea typeface="楷体_GB2312"/>
              </a:rPr>
              <a:t>分类</a:t>
            </a:r>
            <a:r>
              <a:rPr lang="zh-CN" altLang="en-US" dirty="0">
                <a:effectLst>
                  <a:outerShdw blurRad="38100" dist="38100" dir="2700000" algn="tl">
                    <a:srgbClr val="000000">
                      <a:alpha val="43137"/>
                    </a:srgbClr>
                  </a:outerShdw>
                </a:effectLst>
                <a:ea typeface="楷体_GB2312"/>
              </a:rPr>
              <a:t>抽样下的</a:t>
            </a:r>
            <a:r>
              <a:rPr lang="zh-CN" altLang="en-US" dirty="0" smtClean="0">
                <a:effectLst>
                  <a:outerShdw blurRad="38100" dist="38100" dir="2700000" algn="tl">
                    <a:srgbClr val="000000">
                      <a:alpha val="43137"/>
                    </a:srgbClr>
                  </a:outerShdw>
                </a:effectLst>
                <a:ea typeface="楷体_GB2312"/>
              </a:rPr>
              <a:t>区间估计</a:t>
            </a:r>
            <a:endParaRPr lang="en-US" altLang="zh-CN" dirty="0" smtClean="0">
              <a:effectLst>
                <a:outerShdw blurRad="38100" dist="38100" dir="2700000" algn="tl">
                  <a:srgbClr val="000000">
                    <a:alpha val="43137"/>
                  </a:srgbClr>
                </a:outerShdw>
              </a:effectLst>
              <a:ea typeface="楷体_GB2312"/>
            </a:endParaRPr>
          </a:p>
          <a:p>
            <a:r>
              <a:rPr lang="zh-CN" altLang="zh-CN" sz="2000" dirty="0" smtClean="0"/>
              <a:t>（</a:t>
            </a:r>
            <a:r>
              <a:rPr lang="en-US" altLang="zh-CN" sz="2000" dirty="0" smtClean="0"/>
              <a:t>2</a:t>
            </a:r>
            <a:r>
              <a:rPr lang="zh-CN" altLang="en-US" sz="2000" dirty="0"/>
              <a:t>）总体比例的区间估计</a:t>
            </a:r>
            <a:endParaRPr lang="en-US" altLang="zh-CN" sz="2000" dirty="0"/>
          </a:p>
          <a:p>
            <a:r>
              <a:rPr lang="zh-CN" altLang="en-US" sz="2000" dirty="0"/>
              <a:t>根据中心极限定理，在大样本条件下，即</a:t>
            </a:r>
            <a:r>
              <a:rPr lang="en-US" altLang="zh-CN" sz="2000" dirty="0"/>
              <a:t>np&gt;5</a:t>
            </a:r>
            <a:r>
              <a:rPr lang="zh-CN" altLang="en-US" sz="2000" dirty="0"/>
              <a:t>，</a:t>
            </a:r>
            <a:r>
              <a:rPr lang="en-US" altLang="zh-CN" sz="2000" dirty="0"/>
              <a:t>n(1-p)&gt;5</a:t>
            </a:r>
            <a:r>
              <a:rPr lang="zh-CN" altLang="en-US" sz="2000" dirty="0"/>
              <a:t>，则总体成数在</a:t>
            </a:r>
            <a:r>
              <a:rPr lang="en-US" altLang="zh-CN" sz="2000" dirty="0"/>
              <a:t>(1</a:t>
            </a:r>
            <a:r>
              <a:rPr lang="zh-CN" altLang="en-US" sz="2000" dirty="0"/>
              <a:t>－ </a:t>
            </a:r>
            <a:r>
              <a:rPr lang="zh-CN" altLang="en-US" sz="2000" dirty="0" smtClean="0">
                <a:sym typeface="Symbol"/>
              </a:rPr>
              <a:t></a:t>
            </a:r>
            <a:r>
              <a:rPr lang="en-US" altLang="zh-CN" sz="2000" dirty="0" smtClean="0"/>
              <a:t>)</a:t>
            </a:r>
            <a:r>
              <a:rPr lang="zh-CN" altLang="en-US" sz="2000" dirty="0"/>
              <a:t>置信水平下的置信区间为</a:t>
            </a:r>
            <a:endParaRPr lang="en-US" altLang="zh-CN" sz="2000" dirty="0" smtClean="0"/>
          </a:p>
          <a:p>
            <a:endParaRPr lang="en-US" altLang="zh-CN" sz="2000" dirty="0" smtClean="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2493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45821" y="3645030"/>
            <a:ext cx="7852358" cy="270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2357456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37</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smtClean="0">
                <a:latin typeface="楷体_GB2312" pitchFamily="49" charset="-122"/>
                <a:ea typeface="楷体_GB2312" pitchFamily="49" charset="-122"/>
              </a:rPr>
              <a:t>6.4.2 </a:t>
            </a:r>
            <a:r>
              <a:rPr lang="zh-CN" altLang="zh-CN" dirty="0" smtClean="0"/>
              <a:t>分类</a:t>
            </a:r>
            <a:r>
              <a:rPr lang="zh-CN" altLang="zh-CN" dirty="0"/>
              <a:t>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79"/>
            <a:ext cx="8296714" cy="400110"/>
          </a:xfrm>
          <a:prstGeom prst="rect">
            <a:avLst/>
          </a:prstGeom>
        </p:spPr>
        <p:txBody>
          <a:bodyPr wrap="square">
            <a:spAutoFit/>
          </a:bodyPr>
          <a:lstStyle/>
          <a:p>
            <a:endParaRPr lang="en-US" altLang="zh-CN" sz="2000" dirty="0" smtClean="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矩形 7"/>
          <p:cNvSpPr/>
          <p:nvPr/>
        </p:nvSpPr>
        <p:spPr>
          <a:xfrm>
            <a:off x="523875" y="1844779"/>
            <a:ext cx="8108949" cy="1200329"/>
          </a:xfrm>
          <a:prstGeom prst="rect">
            <a:avLst/>
          </a:prstGeom>
        </p:spPr>
        <p:txBody>
          <a:bodyPr wrap="square">
            <a:spAutoFit/>
          </a:bodyPr>
          <a:lstStyle/>
          <a:p>
            <a:r>
              <a:rPr lang="zh-CN" altLang="zh-CN" sz="1800" b="1" dirty="0"/>
              <a:t>例</a:t>
            </a:r>
            <a:r>
              <a:rPr lang="en-US" altLang="zh-CN" sz="1800" b="1" dirty="0"/>
              <a:t> 6-8  </a:t>
            </a:r>
            <a:r>
              <a:rPr lang="zh-CN" altLang="zh-CN" sz="1800" dirty="0"/>
              <a:t>某地区工业系统共有职工</a:t>
            </a:r>
            <a:r>
              <a:rPr lang="en-US" altLang="zh-CN" sz="1800" dirty="0"/>
              <a:t>50000</a:t>
            </a:r>
            <a:r>
              <a:rPr lang="zh-CN" altLang="zh-CN" sz="1800" dirty="0"/>
              <a:t>人，分成工人及服务人员、工程技术人员和管理人员三类。从各类中随机抽取部分人员，调查其掌握了一门或一门以上外语的情况。调查结果如表</a:t>
            </a:r>
            <a:r>
              <a:rPr lang="en-US" altLang="zh-CN" sz="1800" dirty="0"/>
              <a:t>6-8</a:t>
            </a:r>
            <a:r>
              <a:rPr lang="zh-CN" altLang="zh-CN" sz="1800" dirty="0"/>
              <a:t>所示。试以</a:t>
            </a:r>
            <a:r>
              <a:rPr lang="en-US" altLang="zh-CN" sz="1800" dirty="0"/>
              <a:t>95.45%</a:t>
            </a:r>
            <a:r>
              <a:rPr lang="zh-CN" altLang="zh-CN" sz="1800" dirty="0"/>
              <a:t>的置信水平对该地区工业系统职工掌握一门或一门以上外语人数的比率做区间估计（重复抽样）。</a:t>
            </a:r>
          </a:p>
        </p:txBody>
      </p:sp>
      <p:graphicFrame>
        <p:nvGraphicFramePr>
          <p:cNvPr id="11" name="表格 10"/>
          <p:cNvGraphicFramePr>
            <a:graphicFrameLocks noGrp="1"/>
          </p:cNvGraphicFramePr>
          <p:nvPr>
            <p:extLst>
              <p:ext uri="{D42A27DB-BD31-4B8C-83A1-F6EECF244321}">
                <p14:modId xmlns:p14="http://schemas.microsoft.com/office/powerpoint/2010/main" xmlns="" val="2337828517"/>
              </p:ext>
            </p:extLst>
          </p:nvPr>
        </p:nvGraphicFramePr>
        <p:xfrm>
          <a:off x="1157873" y="3140959"/>
          <a:ext cx="6840952" cy="3191280"/>
        </p:xfrm>
        <a:graphic>
          <a:graphicData uri="http://schemas.openxmlformats.org/drawingml/2006/table">
            <a:tbl>
              <a:tblPr>
                <a:tableStyleId>{E8B1032C-EA38-4F05-BA0D-38AFFFC7BED3}</a:tableStyleId>
              </a:tblPr>
              <a:tblGrid>
                <a:gridCol w="1937381"/>
                <a:gridCol w="814514"/>
                <a:gridCol w="916329"/>
                <a:gridCol w="1323586"/>
                <a:gridCol w="814514"/>
                <a:gridCol w="1034628"/>
              </a:tblGrid>
              <a:tr h="1440200">
                <a:tc>
                  <a:txBody>
                    <a:bodyPr/>
                    <a:lstStyle/>
                    <a:p>
                      <a:pPr algn="ctr">
                        <a:lnSpc>
                          <a:spcPct val="150000"/>
                        </a:lnSpc>
                        <a:spcAft>
                          <a:spcPts val="0"/>
                        </a:spcAft>
                      </a:pPr>
                      <a:r>
                        <a:rPr lang="en-US" sz="1600" kern="100">
                          <a:effectLst/>
                        </a:rPr>
                        <a:t> </a:t>
                      </a:r>
                      <a:endParaRPr lang="zh-CN" sz="1200" kern="100">
                        <a:effectLst/>
                        <a:latin typeface="Times New Roman"/>
                        <a:ea typeface="宋体"/>
                      </a:endParaRPr>
                    </a:p>
                  </a:txBody>
                  <a:tcPr marL="68580" marR="68580" marT="0" marB="0" anchor="ctr"/>
                </a:tc>
                <a:tc>
                  <a:txBody>
                    <a:bodyPr/>
                    <a:lstStyle/>
                    <a:p>
                      <a:pPr algn="ctr">
                        <a:lnSpc>
                          <a:spcPct val="150000"/>
                        </a:lnSpc>
                        <a:spcAft>
                          <a:spcPts val="0"/>
                        </a:spcAft>
                      </a:pPr>
                      <a:r>
                        <a:rPr lang="zh-CN" sz="1600" kern="100" dirty="0">
                          <a:effectLst/>
                        </a:rPr>
                        <a:t>全部人数</a:t>
                      </a:r>
                      <a:endParaRPr lang="zh-CN" sz="1200" kern="100" dirty="0">
                        <a:effectLst/>
                      </a:endParaRPr>
                    </a:p>
                    <a:p>
                      <a:pPr algn="ctr">
                        <a:lnSpc>
                          <a:spcPct val="150000"/>
                        </a:lnSpc>
                        <a:spcAft>
                          <a:spcPts val="0"/>
                        </a:spcAft>
                      </a:pPr>
                      <a:r>
                        <a:rPr lang="en-US" sz="1600" kern="100" dirty="0">
                          <a:effectLst/>
                        </a:rPr>
                        <a:t>/</a:t>
                      </a:r>
                      <a:r>
                        <a:rPr lang="zh-CN" sz="1600" kern="100" dirty="0">
                          <a:effectLst/>
                        </a:rPr>
                        <a:t>人</a:t>
                      </a:r>
                      <a:endParaRPr lang="zh-CN" sz="1200" kern="100" dirty="0">
                        <a:effectLst/>
                      </a:endParaRPr>
                    </a:p>
                    <a:p>
                      <a:pPr algn="ctr">
                        <a:lnSpc>
                          <a:spcPct val="150000"/>
                        </a:lnSpc>
                        <a:spcAft>
                          <a:spcPts val="0"/>
                        </a:spcAft>
                      </a:pPr>
                      <a:r>
                        <a:rPr lang="en-US" sz="1600" kern="100" dirty="0">
                          <a:effectLst/>
                        </a:rPr>
                        <a:t>N</a:t>
                      </a:r>
                      <a:r>
                        <a:rPr lang="en-US" sz="1600" kern="100" baseline="-25000" dirty="0">
                          <a:effectLst/>
                        </a:rPr>
                        <a:t>i</a:t>
                      </a:r>
                      <a:endParaRPr lang="zh-CN" sz="1200" kern="100" dirty="0">
                        <a:effectLst/>
                        <a:latin typeface="Times New Roman"/>
                        <a:ea typeface="宋体"/>
                      </a:endParaRPr>
                    </a:p>
                  </a:txBody>
                  <a:tcPr marL="68580" marR="68580" marT="0" marB="0" anchor="ctr"/>
                </a:tc>
                <a:tc>
                  <a:txBody>
                    <a:bodyPr/>
                    <a:lstStyle/>
                    <a:p>
                      <a:pPr algn="ctr">
                        <a:lnSpc>
                          <a:spcPct val="150000"/>
                        </a:lnSpc>
                        <a:spcAft>
                          <a:spcPts val="0"/>
                        </a:spcAft>
                      </a:pPr>
                      <a:r>
                        <a:rPr lang="zh-CN" sz="1600" kern="100" dirty="0">
                          <a:effectLst/>
                        </a:rPr>
                        <a:t>样本人数</a:t>
                      </a:r>
                      <a:r>
                        <a:rPr lang="en-US" sz="1600" kern="100" dirty="0">
                          <a:effectLst/>
                        </a:rPr>
                        <a:t>/</a:t>
                      </a:r>
                      <a:r>
                        <a:rPr lang="zh-CN" sz="1600" kern="100" dirty="0">
                          <a:effectLst/>
                        </a:rPr>
                        <a:t>人</a:t>
                      </a:r>
                      <a:endParaRPr lang="zh-CN" sz="1200" kern="100" dirty="0">
                        <a:effectLst/>
                      </a:endParaRPr>
                    </a:p>
                    <a:p>
                      <a:pPr algn="ctr">
                        <a:lnSpc>
                          <a:spcPct val="150000"/>
                        </a:lnSpc>
                        <a:spcAft>
                          <a:spcPts val="0"/>
                        </a:spcAft>
                      </a:pPr>
                      <a:r>
                        <a:rPr lang="en-US" sz="1600" kern="100" dirty="0" err="1">
                          <a:effectLst/>
                        </a:rPr>
                        <a:t>n</a:t>
                      </a:r>
                      <a:r>
                        <a:rPr lang="en-US" sz="1600" kern="100" baseline="-25000" dirty="0" err="1">
                          <a:effectLst/>
                        </a:rPr>
                        <a:t>i</a:t>
                      </a:r>
                      <a:endParaRPr lang="zh-CN" sz="1200" kern="100" dirty="0">
                        <a:effectLst/>
                        <a:latin typeface="Times New Roman"/>
                        <a:ea typeface="宋体"/>
                      </a:endParaRPr>
                    </a:p>
                  </a:txBody>
                  <a:tcPr marL="68580" marR="68580" marT="0" marB="0" anchor="ctr"/>
                </a:tc>
                <a:tc>
                  <a:txBody>
                    <a:bodyPr/>
                    <a:lstStyle/>
                    <a:p>
                      <a:pPr algn="ctr">
                        <a:lnSpc>
                          <a:spcPct val="150000"/>
                        </a:lnSpc>
                        <a:spcAft>
                          <a:spcPts val="0"/>
                        </a:spcAft>
                      </a:pPr>
                      <a:r>
                        <a:rPr lang="zh-CN" sz="1600" kern="100" dirty="0">
                          <a:effectLst/>
                        </a:rPr>
                        <a:t>掌握一门或一门以上外语</a:t>
                      </a:r>
                      <a:endParaRPr lang="zh-CN" sz="1200" kern="100" dirty="0">
                        <a:effectLst/>
                      </a:endParaRPr>
                    </a:p>
                    <a:p>
                      <a:pPr algn="ctr">
                        <a:lnSpc>
                          <a:spcPct val="150000"/>
                        </a:lnSpc>
                        <a:spcAft>
                          <a:spcPts val="0"/>
                        </a:spcAft>
                      </a:pPr>
                      <a:r>
                        <a:rPr lang="zh-CN" sz="1600" kern="100" dirty="0">
                          <a:effectLst/>
                        </a:rPr>
                        <a:t>人数</a:t>
                      </a:r>
                      <a:r>
                        <a:rPr lang="en-US" sz="1600" kern="100" dirty="0">
                          <a:effectLst/>
                        </a:rPr>
                        <a:t>/</a:t>
                      </a:r>
                      <a:r>
                        <a:rPr lang="zh-CN" sz="1600" kern="100" dirty="0">
                          <a:effectLst/>
                        </a:rPr>
                        <a:t>人</a:t>
                      </a:r>
                      <a:endParaRPr lang="zh-CN" sz="1200" kern="100" dirty="0">
                        <a:effectLst/>
                        <a:latin typeface="Times New Roman"/>
                        <a:ea typeface="宋体"/>
                      </a:endParaRPr>
                    </a:p>
                  </a:txBody>
                  <a:tcPr marL="68580" marR="68580" marT="0" marB="0" anchor="ctr"/>
                </a:tc>
                <a:tc>
                  <a:txBody>
                    <a:bodyPr/>
                    <a:lstStyle/>
                    <a:p>
                      <a:pPr algn="ctr">
                        <a:lnSpc>
                          <a:spcPct val="150000"/>
                        </a:lnSpc>
                        <a:spcAft>
                          <a:spcPts val="0"/>
                        </a:spcAft>
                      </a:pPr>
                      <a:r>
                        <a:rPr lang="zh-CN" sz="1600" kern="100">
                          <a:effectLst/>
                        </a:rPr>
                        <a:t>样本比例</a:t>
                      </a:r>
                      <a:endParaRPr lang="zh-CN" sz="1200" kern="100">
                        <a:effectLst/>
                      </a:endParaRPr>
                    </a:p>
                    <a:p>
                      <a:pPr algn="ctr">
                        <a:lnSpc>
                          <a:spcPct val="150000"/>
                        </a:lnSpc>
                        <a:spcAft>
                          <a:spcPts val="0"/>
                        </a:spcAft>
                      </a:pPr>
                      <a:r>
                        <a:rPr lang="en-US" sz="1600" kern="100">
                          <a:effectLst/>
                        </a:rPr>
                        <a:t>p</a:t>
                      </a:r>
                      <a:r>
                        <a:rPr lang="en-US" sz="1600" kern="100" baseline="-25000">
                          <a:effectLst/>
                        </a:rPr>
                        <a:t>i</a:t>
                      </a:r>
                      <a:endParaRPr lang="zh-CN" sz="1200" kern="100">
                        <a:effectLst/>
                        <a:latin typeface="Times New Roman"/>
                        <a:ea typeface="宋体"/>
                      </a:endParaRPr>
                    </a:p>
                  </a:txBody>
                  <a:tcPr marL="68580" marR="68580" marT="0" marB="0" anchor="ctr"/>
                </a:tc>
                <a:tc>
                  <a:txBody>
                    <a:bodyPr/>
                    <a:lstStyle/>
                    <a:p>
                      <a:pPr algn="ctr">
                        <a:lnSpc>
                          <a:spcPct val="150000"/>
                        </a:lnSpc>
                        <a:spcAft>
                          <a:spcPts val="0"/>
                        </a:spcAft>
                      </a:pPr>
                      <a:r>
                        <a:rPr lang="zh-CN" sz="1600" kern="100">
                          <a:effectLst/>
                        </a:rPr>
                        <a:t>样本方差</a:t>
                      </a:r>
                      <a:endParaRPr lang="zh-CN" sz="1200" kern="100">
                        <a:effectLst/>
                      </a:endParaRPr>
                    </a:p>
                    <a:p>
                      <a:pPr algn="ctr">
                        <a:lnSpc>
                          <a:spcPct val="150000"/>
                        </a:lnSpc>
                        <a:spcAft>
                          <a:spcPts val="0"/>
                        </a:spcAft>
                      </a:pPr>
                      <a:r>
                        <a:rPr lang="en-US" sz="1600" kern="100">
                          <a:effectLst/>
                        </a:rPr>
                        <a:t>p</a:t>
                      </a:r>
                      <a:r>
                        <a:rPr lang="en-US" sz="1600" kern="100" baseline="-25000">
                          <a:effectLst/>
                        </a:rPr>
                        <a:t>i</a:t>
                      </a:r>
                      <a:r>
                        <a:rPr lang="en-US" sz="1600" kern="100">
                          <a:effectLst/>
                        </a:rPr>
                        <a:t>(1</a:t>
                      </a:r>
                      <a:r>
                        <a:rPr lang="zh-CN" sz="1600" kern="100">
                          <a:effectLst/>
                        </a:rPr>
                        <a:t>－</a:t>
                      </a:r>
                      <a:r>
                        <a:rPr lang="en-US" sz="1600" kern="100">
                          <a:effectLst/>
                        </a:rPr>
                        <a:t>p</a:t>
                      </a:r>
                      <a:r>
                        <a:rPr lang="en-US" sz="1600" kern="100" baseline="-25000">
                          <a:effectLst/>
                        </a:rPr>
                        <a:t>i</a:t>
                      </a:r>
                      <a:r>
                        <a:rPr lang="en-US" sz="1600" kern="100">
                          <a:effectLst/>
                        </a:rPr>
                        <a:t>)</a:t>
                      </a:r>
                      <a:endParaRPr lang="zh-CN" sz="1200" kern="100">
                        <a:effectLst/>
                        <a:latin typeface="Times New Roman"/>
                        <a:ea typeface="宋体"/>
                      </a:endParaRPr>
                    </a:p>
                  </a:txBody>
                  <a:tcPr marL="68580" marR="68580" marT="0" marB="0" anchor="ctr"/>
                </a:tc>
              </a:tr>
              <a:tr h="1296180">
                <a:tc>
                  <a:txBody>
                    <a:bodyPr/>
                    <a:lstStyle/>
                    <a:p>
                      <a:pPr algn="just">
                        <a:lnSpc>
                          <a:spcPct val="150000"/>
                        </a:lnSpc>
                        <a:spcAft>
                          <a:spcPts val="0"/>
                        </a:spcAft>
                      </a:pPr>
                      <a:r>
                        <a:rPr lang="zh-CN" sz="1600" kern="100">
                          <a:effectLst/>
                        </a:rPr>
                        <a:t>工人及服务人员</a:t>
                      </a:r>
                      <a:endParaRPr lang="zh-CN" sz="1200" kern="100">
                        <a:effectLst/>
                      </a:endParaRPr>
                    </a:p>
                    <a:p>
                      <a:pPr algn="ctr">
                        <a:lnSpc>
                          <a:spcPct val="150000"/>
                        </a:lnSpc>
                        <a:spcAft>
                          <a:spcPts val="0"/>
                        </a:spcAft>
                      </a:pPr>
                      <a:r>
                        <a:rPr lang="zh-CN" sz="1600" kern="100">
                          <a:effectLst/>
                        </a:rPr>
                        <a:t>工程技术人员</a:t>
                      </a:r>
                      <a:endParaRPr lang="zh-CN" sz="1200" kern="100">
                        <a:effectLst/>
                      </a:endParaRPr>
                    </a:p>
                    <a:p>
                      <a:pPr algn="ctr">
                        <a:lnSpc>
                          <a:spcPct val="150000"/>
                        </a:lnSpc>
                        <a:spcAft>
                          <a:spcPts val="0"/>
                        </a:spcAft>
                      </a:pPr>
                      <a:r>
                        <a:rPr lang="zh-CN" sz="1600" kern="100">
                          <a:effectLst/>
                        </a:rPr>
                        <a:t>管理人员</a:t>
                      </a:r>
                      <a:endParaRPr lang="zh-CN" sz="1200" kern="100">
                        <a:effectLst/>
                        <a:latin typeface="Times New Roman"/>
                        <a:ea typeface="宋体"/>
                      </a:endParaRPr>
                    </a:p>
                  </a:txBody>
                  <a:tcPr marL="68580" marR="68580" marT="0" marB="0" anchor="ctr"/>
                </a:tc>
                <a:tc>
                  <a:txBody>
                    <a:bodyPr/>
                    <a:lstStyle/>
                    <a:p>
                      <a:pPr algn="ctr">
                        <a:lnSpc>
                          <a:spcPct val="150000"/>
                        </a:lnSpc>
                        <a:spcAft>
                          <a:spcPts val="0"/>
                        </a:spcAft>
                      </a:pPr>
                      <a:r>
                        <a:rPr lang="en-US" sz="1600" kern="100">
                          <a:effectLst/>
                        </a:rPr>
                        <a:t>30000</a:t>
                      </a:r>
                      <a:endParaRPr lang="zh-CN" sz="1200" kern="100">
                        <a:effectLst/>
                      </a:endParaRPr>
                    </a:p>
                    <a:p>
                      <a:pPr algn="ctr">
                        <a:lnSpc>
                          <a:spcPct val="150000"/>
                        </a:lnSpc>
                        <a:spcAft>
                          <a:spcPts val="0"/>
                        </a:spcAft>
                      </a:pPr>
                      <a:r>
                        <a:rPr lang="en-US" sz="1600" kern="100">
                          <a:effectLst/>
                        </a:rPr>
                        <a:t>15000</a:t>
                      </a:r>
                      <a:endParaRPr lang="zh-CN" sz="1200" kern="100">
                        <a:effectLst/>
                      </a:endParaRPr>
                    </a:p>
                    <a:p>
                      <a:pPr algn="ctr">
                        <a:lnSpc>
                          <a:spcPct val="150000"/>
                        </a:lnSpc>
                        <a:spcAft>
                          <a:spcPts val="0"/>
                        </a:spcAft>
                      </a:pPr>
                      <a:r>
                        <a:rPr lang="en-US" sz="1600" kern="100">
                          <a:effectLst/>
                        </a:rPr>
                        <a:t>5000</a:t>
                      </a:r>
                      <a:endParaRPr lang="zh-CN" sz="1200" kern="100">
                        <a:effectLst/>
                        <a:latin typeface="Times New Roman"/>
                        <a:ea typeface="宋体"/>
                      </a:endParaRPr>
                    </a:p>
                  </a:txBody>
                  <a:tcPr marL="68580" marR="68580" marT="0" marB="0" anchor="ctr"/>
                </a:tc>
                <a:tc>
                  <a:txBody>
                    <a:bodyPr/>
                    <a:lstStyle/>
                    <a:p>
                      <a:pPr algn="ctr">
                        <a:lnSpc>
                          <a:spcPct val="150000"/>
                        </a:lnSpc>
                        <a:spcAft>
                          <a:spcPts val="0"/>
                        </a:spcAft>
                      </a:pPr>
                      <a:r>
                        <a:rPr lang="en-US" sz="1600" kern="100">
                          <a:effectLst/>
                        </a:rPr>
                        <a:t>600</a:t>
                      </a:r>
                      <a:endParaRPr lang="zh-CN" sz="1200" kern="100">
                        <a:effectLst/>
                      </a:endParaRPr>
                    </a:p>
                    <a:p>
                      <a:pPr algn="ctr">
                        <a:lnSpc>
                          <a:spcPct val="150000"/>
                        </a:lnSpc>
                        <a:spcAft>
                          <a:spcPts val="0"/>
                        </a:spcAft>
                      </a:pPr>
                      <a:r>
                        <a:rPr lang="en-US" sz="1600" kern="100">
                          <a:effectLst/>
                        </a:rPr>
                        <a:t>300</a:t>
                      </a:r>
                      <a:endParaRPr lang="zh-CN" sz="1200" kern="100">
                        <a:effectLst/>
                      </a:endParaRPr>
                    </a:p>
                    <a:p>
                      <a:pPr algn="ctr">
                        <a:lnSpc>
                          <a:spcPct val="150000"/>
                        </a:lnSpc>
                        <a:spcAft>
                          <a:spcPts val="0"/>
                        </a:spcAft>
                      </a:pPr>
                      <a:r>
                        <a:rPr lang="en-US" sz="1600" kern="100">
                          <a:effectLst/>
                        </a:rPr>
                        <a:t>100</a:t>
                      </a:r>
                      <a:endParaRPr lang="zh-CN" sz="1200" kern="100">
                        <a:effectLst/>
                        <a:latin typeface="Times New Roman"/>
                        <a:ea typeface="宋体"/>
                      </a:endParaRPr>
                    </a:p>
                  </a:txBody>
                  <a:tcPr marL="68580" marR="68580" marT="0" marB="0" anchor="ctr"/>
                </a:tc>
                <a:tc>
                  <a:txBody>
                    <a:bodyPr/>
                    <a:lstStyle/>
                    <a:p>
                      <a:pPr algn="ctr">
                        <a:lnSpc>
                          <a:spcPct val="150000"/>
                        </a:lnSpc>
                        <a:spcAft>
                          <a:spcPts val="0"/>
                        </a:spcAft>
                      </a:pPr>
                      <a:r>
                        <a:rPr lang="en-US" sz="1600" kern="100">
                          <a:effectLst/>
                        </a:rPr>
                        <a:t>90</a:t>
                      </a:r>
                      <a:endParaRPr lang="zh-CN" sz="1200" kern="100">
                        <a:effectLst/>
                      </a:endParaRPr>
                    </a:p>
                    <a:p>
                      <a:pPr algn="ctr">
                        <a:lnSpc>
                          <a:spcPct val="150000"/>
                        </a:lnSpc>
                        <a:spcAft>
                          <a:spcPts val="0"/>
                        </a:spcAft>
                      </a:pPr>
                      <a:r>
                        <a:rPr lang="en-US" sz="1600" kern="100">
                          <a:effectLst/>
                        </a:rPr>
                        <a:t>270</a:t>
                      </a:r>
                      <a:endParaRPr lang="zh-CN" sz="1200" kern="100">
                        <a:effectLst/>
                      </a:endParaRPr>
                    </a:p>
                    <a:p>
                      <a:pPr algn="ctr">
                        <a:lnSpc>
                          <a:spcPct val="150000"/>
                        </a:lnSpc>
                        <a:spcAft>
                          <a:spcPts val="0"/>
                        </a:spcAft>
                      </a:pPr>
                      <a:r>
                        <a:rPr lang="en-US" sz="1600" kern="100">
                          <a:effectLst/>
                        </a:rPr>
                        <a:t>50</a:t>
                      </a:r>
                      <a:endParaRPr lang="zh-CN" sz="1200" kern="100">
                        <a:effectLst/>
                        <a:latin typeface="Times New Roman"/>
                        <a:ea typeface="宋体"/>
                      </a:endParaRPr>
                    </a:p>
                  </a:txBody>
                  <a:tcPr marL="68580" marR="68580" marT="0" marB="0" anchor="ctr"/>
                </a:tc>
                <a:tc>
                  <a:txBody>
                    <a:bodyPr/>
                    <a:lstStyle/>
                    <a:p>
                      <a:pPr algn="ctr">
                        <a:lnSpc>
                          <a:spcPct val="150000"/>
                        </a:lnSpc>
                        <a:spcAft>
                          <a:spcPts val="0"/>
                        </a:spcAft>
                      </a:pPr>
                      <a:r>
                        <a:rPr lang="en-US" sz="1600" kern="100">
                          <a:effectLst/>
                        </a:rPr>
                        <a:t>0.15</a:t>
                      </a:r>
                      <a:endParaRPr lang="zh-CN" sz="1200" kern="100">
                        <a:effectLst/>
                      </a:endParaRPr>
                    </a:p>
                    <a:p>
                      <a:pPr algn="ctr">
                        <a:lnSpc>
                          <a:spcPct val="150000"/>
                        </a:lnSpc>
                        <a:spcAft>
                          <a:spcPts val="0"/>
                        </a:spcAft>
                      </a:pPr>
                      <a:r>
                        <a:rPr lang="en-US" sz="1600" kern="100">
                          <a:effectLst/>
                        </a:rPr>
                        <a:t>0.90</a:t>
                      </a:r>
                      <a:endParaRPr lang="zh-CN" sz="1200" kern="100">
                        <a:effectLst/>
                      </a:endParaRPr>
                    </a:p>
                    <a:p>
                      <a:pPr algn="ctr">
                        <a:lnSpc>
                          <a:spcPct val="150000"/>
                        </a:lnSpc>
                        <a:spcAft>
                          <a:spcPts val="0"/>
                        </a:spcAft>
                      </a:pPr>
                      <a:r>
                        <a:rPr lang="en-US" sz="1600" kern="100">
                          <a:effectLst/>
                        </a:rPr>
                        <a:t>0.50</a:t>
                      </a:r>
                      <a:endParaRPr lang="zh-CN" sz="1200" kern="100">
                        <a:effectLst/>
                        <a:latin typeface="Times New Roman"/>
                        <a:ea typeface="宋体"/>
                      </a:endParaRPr>
                    </a:p>
                  </a:txBody>
                  <a:tcPr marL="68580" marR="68580" marT="0" marB="0" anchor="ctr"/>
                </a:tc>
                <a:tc>
                  <a:txBody>
                    <a:bodyPr/>
                    <a:lstStyle/>
                    <a:p>
                      <a:pPr algn="ctr">
                        <a:lnSpc>
                          <a:spcPct val="150000"/>
                        </a:lnSpc>
                        <a:spcAft>
                          <a:spcPts val="0"/>
                        </a:spcAft>
                      </a:pPr>
                      <a:r>
                        <a:rPr lang="en-US" sz="1600" kern="100">
                          <a:effectLst/>
                        </a:rPr>
                        <a:t>0.1275</a:t>
                      </a:r>
                      <a:endParaRPr lang="zh-CN" sz="1200" kern="100">
                        <a:effectLst/>
                      </a:endParaRPr>
                    </a:p>
                    <a:p>
                      <a:pPr algn="ctr">
                        <a:lnSpc>
                          <a:spcPct val="150000"/>
                        </a:lnSpc>
                        <a:spcAft>
                          <a:spcPts val="0"/>
                        </a:spcAft>
                      </a:pPr>
                      <a:r>
                        <a:rPr lang="en-US" sz="1600" kern="100">
                          <a:effectLst/>
                        </a:rPr>
                        <a:t>0.090</a:t>
                      </a:r>
                      <a:endParaRPr lang="zh-CN" sz="1200" kern="100">
                        <a:effectLst/>
                      </a:endParaRPr>
                    </a:p>
                    <a:p>
                      <a:pPr algn="ctr">
                        <a:lnSpc>
                          <a:spcPct val="150000"/>
                        </a:lnSpc>
                        <a:spcAft>
                          <a:spcPts val="0"/>
                        </a:spcAft>
                      </a:pPr>
                      <a:r>
                        <a:rPr lang="en-US" sz="1600" kern="100">
                          <a:effectLst/>
                        </a:rPr>
                        <a:t>0.250</a:t>
                      </a:r>
                      <a:endParaRPr lang="zh-CN" sz="1200" kern="100">
                        <a:effectLst/>
                        <a:latin typeface="Times New Roman"/>
                        <a:ea typeface="宋体"/>
                      </a:endParaRPr>
                    </a:p>
                  </a:txBody>
                  <a:tcPr marL="68580" marR="68580" marT="0" marB="0" anchor="ctr"/>
                </a:tc>
              </a:tr>
              <a:tr h="432060">
                <a:tc>
                  <a:txBody>
                    <a:bodyPr/>
                    <a:lstStyle/>
                    <a:p>
                      <a:pPr algn="ctr">
                        <a:lnSpc>
                          <a:spcPct val="150000"/>
                        </a:lnSpc>
                        <a:spcAft>
                          <a:spcPts val="0"/>
                        </a:spcAft>
                      </a:pPr>
                      <a:r>
                        <a:rPr lang="zh-CN" sz="1600" kern="100">
                          <a:effectLst/>
                        </a:rPr>
                        <a:t>合计</a:t>
                      </a:r>
                      <a:endParaRPr lang="zh-CN" sz="1200" kern="100">
                        <a:effectLst/>
                        <a:latin typeface="Times New Roman"/>
                        <a:ea typeface="宋体"/>
                      </a:endParaRPr>
                    </a:p>
                  </a:txBody>
                  <a:tcPr marL="68580" marR="68580" marT="0" marB="0" anchor="ctr"/>
                </a:tc>
                <a:tc>
                  <a:txBody>
                    <a:bodyPr/>
                    <a:lstStyle/>
                    <a:p>
                      <a:pPr algn="ctr">
                        <a:lnSpc>
                          <a:spcPct val="150000"/>
                        </a:lnSpc>
                        <a:spcAft>
                          <a:spcPts val="0"/>
                        </a:spcAft>
                      </a:pPr>
                      <a:r>
                        <a:rPr lang="en-US" sz="1600" kern="100">
                          <a:effectLst/>
                        </a:rPr>
                        <a:t>50000</a:t>
                      </a:r>
                      <a:endParaRPr lang="zh-CN" sz="1200" kern="100">
                        <a:effectLst/>
                        <a:latin typeface="Times New Roman"/>
                        <a:ea typeface="宋体"/>
                      </a:endParaRPr>
                    </a:p>
                  </a:txBody>
                  <a:tcPr marL="68580" marR="68580" marT="0" marB="0" anchor="ctr"/>
                </a:tc>
                <a:tc>
                  <a:txBody>
                    <a:bodyPr/>
                    <a:lstStyle/>
                    <a:p>
                      <a:pPr algn="ctr">
                        <a:lnSpc>
                          <a:spcPct val="150000"/>
                        </a:lnSpc>
                        <a:spcAft>
                          <a:spcPts val="0"/>
                        </a:spcAft>
                      </a:pPr>
                      <a:r>
                        <a:rPr lang="en-US" sz="1600" kern="100">
                          <a:effectLst/>
                        </a:rPr>
                        <a:t>1000</a:t>
                      </a:r>
                      <a:endParaRPr lang="zh-CN" sz="1200" kern="100">
                        <a:effectLst/>
                        <a:latin typeface="Times New Roman"/>
                        <a:ea typeface="宋体"/>
                      </a:endParaRPr>
                    </a:p>
                  </a:txBody>
                  <a:tcPr marL="68580" marR="68580" marT="0" marB="0" anchor="ctr"/>
                </a:tc>
                <a:tc>
                  <a:txBody>
                    <a:bodyPr/>
                    <a:lstStyle/>
                    <a:p>
                      <a:pPr algn="ctr">
                        <a:lnSpc>
                          <a:spcPct val="150000"/>
                        </a:lnSpc>
                        <a:spcAft>
                          <a:spcPts val="0"/>
                        </a:spcAft>
                      </a:pPr>
                      <a:r>
                        <a:rPr lang="en-US" sz="1600" kern="100">
                          <a:effectLst/>
                        </a:rPr>
                        <a:t>410</a:t>
                      </a:r>
                      <a:endParaRPr lang="zh-CN" sz="1200" kern="100">
                        <a:effectLst/>
                        <a:latin typeface="Times New Roman"/>
                        <a:ea typeface="宋体"/>
                      </a:endParaRPr>
                    </a:p>
                  </a:txBody>
                  <a:tcPr marL="68580" marR="68580" marT="0" marB="0" anchor="ctr"/>
                </a:tc>
                <a:tc>
                  <a:txBody>
                    <a:bodyPr/>
                    <a:lstStyle/>
                    <a:p>
                      <a:pPr algn="ctr">
                        <a:lnSpc>
                          <a:spcPct val="150000"/>
                        </a:lnSpc>
                        <a:spcAft>
                          <a:spcPts val="0"/>
                        </a:spcAft>
                      </a:pPr>
                      <a:r>
                        <a:rPr lang="zh-CN" sz="1600" kern="100">
                          <a:effectLst/>
                        </a:rPr>
                        <a:t>—</a:t>
                      </a:r>
                      <a:endParaRPr lang="zh-CN" sz="1200" kern="100">
                        <a:effectLst/>
                        <a:latin typeface="Times New Roman"/>
                        <a:ea typeface="宋体"/>
                      </a:endParaRPr>
                    </a:p>
                  </a:txBody>
                  <a:tcPr marL="68580" marR="68580" marT="0" marB="0" anchor="ctr"/>
                </a:tc>
                <a:tc>
                  <a:txBody>
                    <a:bodyPr/>
                    <a:lstStyle/>
                    <a:p>
                      <a:pPr algn="ctr">
                        <a:lnSpc>
                          <a:spcPct val="150000"/>
                        </a:lnSpc>
                        <a:spcAft>
                          <a:spcPts val="0"/>
                        </a:spcAft>
                      </a:pPr>
                      <a:r>
                        <a:rPr lang="zh-CN" sz="1600" kern="100" dirty="0">
                          <a:effectLst/>
                        </a:rPr>
                        <a:t>—</a:t>
                      </a:r>
                      <a:endParaRPr lang="zh-CN" sz="1200" kern="100" dirty="0">
                        <a:effectLst/>
                        <a:latin typeface="Times New Roman"/>
                        <a:ea typeface="宋体"/>
                      </a:endParaRPr>
                    </a:p>
                  </a:txBody>
                  <a:tcPr marL="68580" marR="68580" marT="0" marB="0" anchor="ctr"/>
                </a:tc>
              </a:tr>
            </a:tbl>
          </a:graphicData>
        </a:graphic>
      </p:graphicFrame>
    </p:spTree>
    <p:extLst>
      <p:ext uri="{BB962C8B-B14F-4D97-AF65-F5344CB8AC3E}">
        <p14:creationId xmlns:p14="http://schemas.microsoft.com/office/powerpoint/2010/main" xmlns="" val="26546400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38</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smtClean="0">
                <a:latin typeface="楷体_GB2312" pitchFamily="49" charset="-122"/>
                <a:ea typeface="楷体_GB2312" pitchFamily="49" charset="-122"/>
              </a:rPr>
              <a:t>6.4.2 </a:t>
            </a:r>
            <a:r>
              <a:rPr lang="zh-CN" altLang="zh-CN" dirty="0" smtClean="0"/>
              <a:t>分类</a:t>
            </a:r>
            <a:r>
              <a:rPr lang="zh-CN" altLang="zh-CN" dirty="0"/>
              <a:t>抽样</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79"/>
            <a:ext cx="8296714" cy="400110"/>
          </a:xfrm>
          <a:prstGeom prst="rect">
            <a:avLst/>
          </a:prstGeom>
        </p:spPr>
        <p:txBody>
          <a:bodyPr wrap="square">
            <a:spAutoFit/>
          </a:bodyPr>
          <a:lstStyle/>
          <a:p>
            <a:endParaRPr lang="en-US" altLang="zh-CN" sz="2000" dirty="0" smtClean="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矩形 7"/>
          <p:cNvSpPr/>
          <p:nvPr/>
        </p:nvSpPr>
        <p:spPr>
          <a:xfrm>
            <a:off x="523875" y="1844779"/>
            <a:ext cx="8108949" cy="1615827"/>
          </a:xfrm>
          <a:prstGeom prst="rect">
            <a:avLst/>
          </a:prstGeom>
        </p:spPr>
        <p:txBody>
          <a:bodyPr wrap="square">
            <a:spAutoFit/>
          </a:bodyPr>
          <a:lstStyle/>
          <a:p>
            <a:r>
              <a:rPr lang="zh-CN" altLang="en-US" sz="1800" b="1" dirty="0" smtClean="0"/>
              <a:t>解：</a:t>
            </a:r>
            <a:r>
              <a:rPr lang="en-US" altLang="zh-CN" sz="1800" i="1" dirty="0"/>
              <a:t> n=</a:t>
            </a:r>
            <a:r>
              <a:rPr lang="en-US" altLang="zh-CN" sz="1800" dirty="0"/>
              <a:t>1000</a:t>
            </a:r>
            <a:r>
              <a:rPr lang="zh-CN" altLang="zh-CN" sz="1800" dirty="0"/>
              <a:t>，</a:t>
            </a:r>
            <a:r>
              <a:rPr lang="en-US" altLang="zh-CN" sz="1800" i="1" dirty="0"/>
              <a:t>p=</a:t>
            </a:r>
            <a:r>
              <a:rPr lang="en-US" altLang="zh-CN" sz="1800" dirty="0"/>
              <a:t>410/1000</a:t>
            </a:r>
            <a:r>
              <a:rPr lang="en-US" altLang="zh-CN" sz="1800" i="1" dirty="0"/>
              <a:t>=</a:t>
            </a:r>
            <a:r>
              <a:rPr lang="en-US" altLang="zh-CN" sz="1800" dirty="0"/>
              <a:t>0.41</a:t>
            </a:r>
            <a:r>
              <a:rPr lang="zh-CN" altLang="zh-CN" sz="1800" dirty="0"/>
              <a:t>，重复等比例分类抽样，</a:t>
            </a:r>
          </a:p>
          <a:p>
            <a:r>
              <a:rPr lang="en-US" altLang="zh-CN" sz="1800" i="1" dirty="0"/>
              <a:t>np=</a:t>
            </a:r>
            <a:r>
              <a:rPr lang="en-US" altLang="zh-CN" sz="1800" dirty="0"/>
              <a:t>1000</a:t>
            </a:r>
            <a:r>
              <a:rPr lang="zh-CN" altLang="zh-CN" sz="1800" dirty="0"/>
              <a:t>×</a:t>
            </a:r>
            <a:r>
              <a:rPr lang="en-US" altLang="zh-CN" sz="1800" dirty="0"/>
              <a:t>0.41</a:t>
            </a:r>
            <a:r>
              <a:rPr lang="en-US" altLang="zh-CN" sz="1800" i="1" dirty="0"/>
              <a:t>=</a:t>
            </a:r>
            <a:r>
              <a:rPr lang="en-US" altLang="zh-CN" sz="1800" dirty="0"/>
              <a:t>410</a:t>
            </a:r>
            <a:r>
              <a:rPr lang="zh-CN" altLang="zh-CN" sz="1800" dirty="0"/>
              <a:t>＞</a:t>
            </a:r>
            <a:r>
              <a:rPr lang="en-US" altLang="zh-CN" sz="1800" dirty="0"/>
              <a:t>5</a:t>
            </a:r>
            <a:r>
              <a:rPr lang="zh-CN" altLang="zh-CN" sz="1800" dirty="0"/>
              <a:t>，</a:t>
            </a:r>
            <a:r>
              <a:rPr lang="en-US" altLang="zh-CN" sz="1800" i="1" dirty="0"/>
              <a:t>n</a:t>
            </a:r>
            <a:r>
              <a:rPr lang="en-US" altLang="zh-CN" sz="1800" dirty="0"/>
              <a:t>(1</a:t>
            </a:r>
            <a:r>
              <a:rPr lang="zh-CN" altLang="zh-CN" sz="1800" dirty="0"/>
              <a:t>－</a:t>
            </a:r>
            <a:r>
              <a:rPr lang="en-US" altLang="zh-CN" sz="1800" i="1" dirty="0"/>
              <a:t>p</a:t>
            </a:r>
            <a:r>
              <a:rPr lang="en-US" altLang="zh-CN" sz="1800" dirty="0"/>
              <a:t>)</a:t>
            </a:r>
            <a:r>
              <a:rPr lang="en-US" altLang="zh-CN" sz="1800" i="1" dirty="0"/>
              <a:t>=</a:t>
            </a:r>
            <a:r>
              <a:rPr lang="en-US" altLang="zh-CN" sz="1800" dirty="0"/>
              <a:t>1000</a:t>
            </a:r>
            <a:r>
              <a:rPr lang="zh-CN" altLang="zh-CN" sz="1800" dirty="0"/>
              <a:t>×</a:t>
            </a:r>
            <a:r>
              <a:rPr lang="en-US" altLang="zh-CN" sz="1800" dirty="0"/>
              <a:t>0.59</a:t>
            </a:r>
            <a:r>
              <a:rPr lang="en-US" altLang="zh-CN" sz="1800" i="1" dirty="0"/>
              <a:t>=</a:t>
            </a:r>
            <a:r>
              <a:rPr lang="en-US" altLang="zh-CN" sz="1800" dirty="0"/>
              <a:t>590</a:t>
            </a:r>
            <a:r>
              <a:rPr lang="zh-CN" altLang="zh-CN" sz="1800" dirty="0"/>
              <a:t>＞</a:t>
            </a:r>
            <a:r>
              <a:rPr lang="en-US" altLang="zh-CN" sz="1800" dirty="0"/>
              <a:t>5</a:t>
            </a:r>
            <a:endParaRPr lang="zh-CN" altLang="zh-CN" sz="1800" dirty="0"/>
          </a:p>
          <a:p>
            <a:r>
              <a:rPr lang="zh-CN" altLang="zh-CN" sz="1800" dirty="0"/>
              <a:t>根据中心极限定理，总体比例在</a:t>
            </a:r>
            <a:r>
              <a:rPr lang="en-US" altLang="zh-CN" sz="1800" dirty="0"/>
              <a:t>(1</a:t>
            </a:r>
            <a:r>
              <a:rPr lang="zh-CN" altLang="zh-CN" sz="1800" dirty="0" smtClean="0"/>
              <a:t>－</a:t>
            </a:r>
            <a:r>
              <a:rPr lang="zh-CN" altLang="en-US" sz="1800" dirty="0" smtClean="0">
                <a:sym typeface="Symbol"/>
              </a:rPr>
              <a:t></a:t>
            </a:r>
            <a:r>
              <a:rPr lang="en-US" altLang="zh-CN" sz="1800" dirty="0" smtClean="0"/>
              <a:t> </a:t>
            </a:r>
            <a:r>
              <a:rPr lang="en-US" altLang="zh-CN" sz="1800" dirty="0"/>
              <a:t>)</a:t>
            </a:r>
            <a:r>
              <a:rPr lang="zh-CN" altLang="zh-CN" sz="1800" dirty="0"/>
              <a:t>置信水平下的置信区间为</a:t>
            </a:r>
          </a:p>
          <a:p>
            <a:endParaRPr lang="zh-CN" altLang="zh-CN" sz="1800" dirty="0"/>
          </a:p>
        </p:txBody>
      </p:sp>
      <p:pic>
        <p:nvPicPr>
          <p:cNvPr id="12697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7480" y="2996940"/>
            <a:ext cx="6005379" cy="367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矩形 3"/>
          <p:cNvSpPr/>
          <p:nvPr/>
        </p:nvSpPr>
        <p:spPr>
          <a:xfrm>
            <a:off x="5018540" y="4832940"/>
            <a:ext cx="3942051" cy="1231106"/>
          </a:xfrm>
          <a:prstGeom prst="rect">
            <a:avLst/>
          </a:prstGeom>
        </p:spPr>
        <p:txBody>
          <a:bodyPr wrap="square">
            <a:spAutoFit/>
          </a:bodyPr>
          <a:lstStyle/>
          <a:p>
            <a:r>
              <a:rPr lang="zh-CN" altLang="zh-CN" sz="2000" dirty="0"/>
              <a:t>该</a:t>
            </a:r>
            <a:r>
              <a:rPr lang="zh-CN" altLang="zh-CN" sz="1800" dirty="0"/>
              <a:t>地区工业系统职工中掌握一门或一门以上外语人数比率在</a:t>
            </a:r>
            <a:r>
              <a:rPr lang="en-US" altLang="zh-CN" sz="1800" dirty="0"/>
              <a:t>38.74%~43.26%</a:t>
            </a:r>
            <a:r>
              <a:rPr lang="zh-CN" altLang="zh-CN" sz="1800" dirty="0"/>
              <a:t>之间，概率保证程度为</a:t>
            </a:r>
            <a:r>
              <a:rPr lang="en-US" altLang="zh-CN" sz="1800" dirty="0"/>
              <a:t>95.45%</a:t>
            </a:r>
            <a:r>
              <a:rPr lang="zh-CN" altLang="zh-CN" sz="1800" dirty="0"/>
              <a:t>。</a:t>
            </a:r>
            <a:endParaRPr lang="zh-CN" altLang="en-US" sz="1800" dirty="0"/>
          </a:p>
        </p:txBody>
      </p:sp>
      <p:sp>
        <p:nvSpPr>
          <p:cNvPr id="12" name="矩形标注 11"/>
          <p:cNvSpPr/>
          <p:nvPr/>
        </p:nvSpPr>
        <p:spPr bwMode="auto">
          <a:xfrm>
            <a:off x="5004060" y="3933070"/>
            <a:ext cx="1152160" cy="1080150"/>
          </a:xfrm>
          <a:prstGeom prst="wedgeRectCallou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Tree>
    <p:extLst>
      <p:ext uri="{BB962C8B-B14F-4D97-AF65-F5344CB8AC3E}">
        <p14:creationId xmlns:p14="http://schemas.microsoft.com/office/powerpoint/2010/main" xmlns="" val="12027872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39</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a:latin typeface="楷体_GB2312" pitchFamily="49" charset="-122"/>
                <a:ea typeface="楷体_GB2312" pitchFamily="49" charset="-122"/>
              </a:rPr>
              <a:t>6.4.3  </a:t>
            </a:r>
            <a:r>
              <a:rPr lang="zh-CN" altLang="en-US" dirty="0">
                <a:latin typeface="楷体_GB2312" pitchFamily="49" charset="-122"/>
                <a:ea typeface="楷体_GB2312" pitchFamily="49" charset="-122"/>
              </a:rPr>
              <a:t>等距抽样</a:t>
            </a:r>
            <a:endParaRPr lang="zh-CN" altLang="zh-CN" dirty="0"/>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79"/>
            <a:ext cx="8296714" cy="400110"/>
          </a:xfrm>
          <a:prstGeom prst="rect">
            <a:avLst/>
          </a:prstGeom>
        </p:spPr>
        <p:txBody>
          <a:bodyPr wrap="square">
            <a:spAutoFit/>
          </a:bodyPr>
          <a:lstStyle/>
          <a:p>
            <a:endParaRPr lang="en-US" altLang="zh-CN" sz="2000" dirty="0" smtClean="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矩形 7"/>
          <p:cNvSpPr/>
          <p:nvPr/>
        </p:nvSpPr>
        <p:spPr>
          <a:xfrm>
            <a:off x="517523" y="1772770"/>
            <a:ext cx="8108949" cy="5586145"/>
          </a:xfrm>
          <a:prstGeom prst="rect">
            <a:avLst/>
          </a:prstGeom>
        </p:spPr>
        <p:txBody>
          <a:bodyPr wrap="square">
            <a:spAutoFit/>
          </a:bodyPr>
          <a:lstStyle/>
          <a:p>
            <a:pPr marL="342900" indent="-342900">
              <a:buFont typeface="+mj-lt"/>
              <a:buAutoNum type="arabicPeriod"/>
            </a:pPr>
            <a:r>
              <a:rPr lang="zh-CN" altLang="en-US" sz="2000" dirty="0">
                <a:effectLst>
                  <a:outerShdw blurRad="38100" dist="38100" dir="2700000" algn="tl">
                    <a:srgbClr val="000000">
                      <a:alpha val="43137"/>
                    </a:srgbClr>
                  </a:outerShdw>
                </a:effectLst>
                <a:ea typeface="楷体_GB2312"/>
              </a:rPr>
              <a:t>等距抽样的概念及</a:t>
            </a:r>
            <a:r>
              <a:rPr lang="zh-CN" altLang="en-US" sz="2000" dirty="0" smtClean="0">
                <a:effectLst>
                  <a:outerShdw blurRad="38100" dist="38100" dir="2700000" algn="tl">
                    <a:srgbClr val="000000">
                      <a:alpha val="43137"/>
                    </a:srgbClr>
                  </a:outerShdw>
                </a:effectLst>
                <a:ea typeface="楷体_GB2312"/>
              </a:rPr>
              <a:t>特点</a:t>
            </a:r>
            <a:endParaRPr lang="en-US" altLang="zh-CN" sz="2000" dirty="0" smtClean="0">
              <a:effectLst>
                <a:outerShdw blurRad="38100" dist="38100" dir="2700000" algn="tl">
                  <a:srgbClr val="000000">
                    <a:alpha val="43137"/>
                  </a:srgbClr>
                </a:outerShdw>
              </a:effectLst>
              <a:ea typeface="楷体_GB2312"/>
            </a:endParaRPr>
          </a:p>
          <a:p>
            <a:pPr marL="285750" indent="-285750">
              <a:buFont typeface="Wingdings" panose="05000000000000000000" pitchFamily="2" charset="2"/>
              <a:buChar char="Ø"/>
            </a:pPr>
            <a:r>
              <a:rPr lang="zh-CN" altLang="zh-CN" sz="1800" dirty="0"/>
              <a:t>等距抽样是先将总体各单位按某一标志排序，然后依顺序和一定的间隔来抽取样本单位组成样本</a:t>
            </a:r>
            <a:r>
              <a:rPr lang="zh-CN" altLang="zh-CN" sz="1800" dirty="0" smtClean="0"/>
              <a:t>。</a:t>
            </a:r>
            <a:endParaRPr lang="en-US" altLang="zh-CN" sz="1800" dirty="0" smtClean="0"/>
          </a:p>
          <a:p>
            <a:pPr marL="285750" indent="-285750">
              <a:buFont typeface="Wingdings" panose="05000000000000000000" pitchFamily="2" charset="2"/>
              <a:buChar char="Ø"/>
            </a:pPr>
            <a:r>
              <a:rPr lang="zh-CN" altLang="zh-CN" sz="1800" dirty="0"/>
              <a:t>等距抽样的</a:t>
            </a:r>
            <a:r>
              <a:rPr lang="zh-CN" altLang="zh-CN" sz="1800" dirty="0" smtClean="0"/>
              <a:t>特点</a:t>
            </a:r>
            <a:r>
              <a:rPr lang="zh-CN" altLang="en-US" sz="1800" dirty="0" smtClean="0"/>
              <a:t>：</a:t>
            </a:r>
            <a:endParaRPr lang="en-US" altLang="zh-CN" sz="1800" dirty="0" smtClean="0"/>
          </a:p>
          <a:p>
            <a:pPr marL="342900" indent="-342900">
              <a:buFont typeface="+mj-ea"/>
              <a:buAutoNum type="circleNumDbPlain"/>
            </a:pPr>
            <a:r>
              <a:rPr lang="zh-CN" altLang="zh-CN" sz="1800" dirty="0"/>
              <a:t>样本单位在总体中分布比较均匀，所以一般来讲，等距抽样比简单随机抽样误差要</a:t>
            </a:r>
            <a:r>
              <a:rPr lang="zh-CN" altLang="zh-CN" sz="1800" dirty="0" smtClean="0"/>
              <a:t>小</a:t>
            </a:r>
            <a:endParaRPr lang="en-US" altLang="zh-CN" sz="1800" dirty="0" smtClean="0"/>
          </a:p>
          <a:p>
            <a:pPr marL="342900" indent="-342900">
              <a:buFont typeface="+mj-ea"/>
              <a:buAutoNum type="circleNumDbPlain"/>
            </a:pPr>
            <a:r>
              <a:rPr lang="zh-CN" altLang="en-US" sz="1800" dirty="0"/>
              <a:t>等距抽样的随机性只体现在从第一组</a:t>
            </a:r>
            <a:r>
              <a:rPr lang="en-US" altLang="zh-CN" sz="1800" dirty="0"/>
              <a:t>k</a:t>
            </a:r>
            <a:r>
              <a:rPr lang="zh-CN" altLang="en-US" sz="1800" dirty="0"/>
              <a:t>个单位中随机抽取第</a:t>
            </a:r>
            <a:r>
              <a:rPr lang="en-US" altLang="zh-CN" sz="1800" dirty="0" err="1"/>
              <a:t>i</a:t>
            </a:r>
            <a:r>
              <a:rPr lang="zh-CN" altLang="en-US" sz="1800" dirty="0"/>
              <a:t>个单位上。另外，从</a:t>
            </a:r>
            <a:r>
              <a:rPr lang="en-US" altLang="zh-CN" sz="1800" dirty="0"/>
              <a:t>N</a:t>
            </a:r>
            <a:r>
              <a:rPr lang="zh-CN" altLang="en-US" sz="1800" dirty="0"/>
              <a:t>个单位中抽</a:t>
            </a:r>
            <a:r>
              <a:rPr lang="en-US" altLang="zh-CN" sz="1800" dirty="0"/>
              <a:t>n</a:t>
            </a:r>
            <a:r>
              <a:rPr lang="zh-CN" altLang="en-US" sz="1800" dirty="0"/>
              <a:t>个单位作为样本的所有组合中，只有</a:t>
            </a:r>
            <a:r>
              <a:rPr lang="en-US" altLang="zh-CN" sz="1800" dirty="0"/>
              <a:t>k</a:t>
            </a:r>
            <a:r>
              <a:rPr lang="zh-CN" altLang="en-US" sz="1800" dirty="0"/>
              <a:t>个样本组合可能被抽中，其余样本组合都没有中选的</a:t>
            </a:r>
            <a:r>
              <a:rPr lang="zh-CN" altLang="en-US" sz="1800" dirty="0" smtClean="0"/>
              <a:t>机会。</a:t>
            </a:r>
            <a:endParaRPr lang="en-US" altLang="zh-CN" sz="1800" dirty="0" smtClean="0"/>
          </a:p>
          <a:p>
            <a:pPr marL="342900" indent="-342900">
              <a:buFont typeface="+mj-ea"/>
              <a:buAutoNum type="circleNumDbPlain"/>
            </a:pPr>
            <a:r>
              <a:rPr lang="zh-CN" altLang="zh-CN" sz="1800" dirty="0"/>
              <a:t>抽选间隔与所研究现象本身的周期波动相重合时，所抽取的样本会有系统偏差</a:t>
            </a:r>
            <a:r>
              <a:rPr lang="zh-CN" altLang="zh-CN" sz="1800" dirty="0" smtClean="0"/>
              <a:t>。</a:t>
            </a:r>
            <a:endParaRPr lang="en-US" altLang="zh-CN" sz="1800" dirty="0" smtClean="0"/>
          </a:p>
          <a:p>
            <a:pPr marL="342900" indent="-342900">
              <a:buAutoNum type="arabicPeriod" startAt="2"/>
            </a:pPr>
            <a:r>
              <a:rPr lang="zh-CN" altLang="en-US" sz="2000" b="1" dirty="0">
                <a:effectLst>
                  <a:outerShdw blurRad="38100" dist="38100" dir="2700000" algn="tl">
                    <a:srgbClr val="000000">
                      <a:alpha val="43137"/>
                    </a:srgbClr>
                  </a:outerShdw>
                </a:effectLst>
                <a:ea typeface="楷体_GB2312"/>
              </a:rPr>
              <a:t>等距抽样的排序种类</a:t>
            </a:r>
            <a:endParaRPr lang="en-US" altLang="zh-CN" sz="2000" b="1" dirty="0">
              <a:effectLst>
                <a:outerShdw blurRad="38100" dist="38100" dir="2700000" algn="tl">
                  <a:srgbClr val="000000">
                    <a:alpha val="43137"/>
                  </a:srgbClr>
                </a:outerShdw>
              </a:effectLst>
              <a:ea typeface="楷体_GB2312"/>
            </a:endParaRPr>
          </a:p>
          <a:p>
            <a:pPr marL="285750" indent="-285750">
              <a:buFont typeface="Wingdings" panose="05000000000000000000" pitchFamily="2" charset="2"/>
              <a:buChar char="Ø"/>
            </a:pPr>
            <a:r>
              <a:rPr lang="zh-CN" altLang="zh-CN" sz="1800" dirty="0"/>
              <a:t>无关标志排序</a:t>
            </a:r>
            <a:r>
              <a:rPr lang="zh-CN" altLang="en-US" sz="1800" dirty="0"/>
              <a:t>：</a:t>
            </a:r>
            <a:r>
              <a:rPr lang="zh-CN" altLang="zh-CN" sz="1800" dirty="0"/>
              <a:t>采用与调查项目没有直接关系的标志排序。</a:t>
            </a:r>
            <a:endParaRPr lang="en-US" altLang="zh-CN" sz="1800" dirty="0"/>
          </a:p>
          <a:p>
            <a:pPr marL="285750" indent="-285750">
              <a:buFont typeface="Wingdings" panose="05000000000000000000" pitchFamily="2" charset="2"/>
              <a:buChar char="Ø"/>
            </a:pPr>
            <a:r>
              <a:rPr lang="zh-CN" altLang="zh-CN" sz="1800" dirty="0"/>
              <a:t>有关标志排序</a:t>
            </a:r>
            <a:endParaRPr lang="en-US" altLang="zh-CN" sz="1800" dirty="0"/>
          </a:p>
          <a:p>
            <a:endParaRPr lang="zh-CN" altLang="zh-CN" sz="1800" dirty="0"/>
          </a:p>
        </p:txBody>
      </p:sp>
      <p:sp>
        <p:nvSpPr>
          <p:cNvPr id="12" name="矩形标注 11"/>
          <p:cNvSpPr/>
          <p:nvPr/>
        </p:nvSpPr>
        <p:spPr bwMode="auto">
          <a:xfrm>
            <a:off x="5004060" y="3933070"/>
            <a:ext cx="1152160" cy="1080150"/>
          </a:xfrm>
          <a:prstGeom prst="wedgeRectCallou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Tree>
    <p:extLst>
      <p:ext uri="{BB962C8B-B14F-4D97-AF65-F5344CB8AC3E}">
        <p14:creationId xmlns:p14="http://schemas.microsoft.com/office/powerpoint/2010/main" xmlns="" val="40572651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F634E37B-E243-434F-9AA3-3B4500235545}" type="slidenum">
              <a:rPr lang="en-US" altLang="zh-CN" sz="800">
                <a:solidFill>
                  <a:schemeClr val="bg1"/>
                </a:solidFill>
              </a:rPr>
              <a:pPr algn="r" eaLnBrk="1" hangingPunct="1"/>
              <a:t>4</a:t>
            </a:fld>
            <a:r>
              <a:rPr lang="en-US" altLang="zh-CN" sz="800">
                <a:solidFill>
                  <a:schemeClr val="bg1"/>
                </a:solidFill>
              </a:rPr>
              <a:t> ]</a:t>
            </a:r>
          </a:p>
        </p:txBody>
      </p:sp>
      <p:sp>
        <p:nvSpPr>
          <p:cNvPr id="10" name="Text Box 11"/>
          <p:cNvSpPr txBox="1">
            <a:spLocks noChangeArrowheads="1"/>
          </p:cNvSpPr>
          <p:nvPr/>
        </p:nvSpPr>
        <p:spPr bwMode="auto">
          <a:xfrm>
            <a:off x="395288" y="1268700"/>
            <a:ext cx="8424862" cy="461665"/>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6.1.3  </a:t>
            </a:r>
            <a:r>
              <a:rPr lang="zh-CN" altLang="en-US" dirty="0">
                <a:latin typeface="楷体_GB2312" pitchFamily="49" charset="-122"/>
                <a:ea typeface="楷体_GB2312" pitchFamily="49" charset="-122"/>
              </a:rPr>
              <a:t>样本容量与样本个数</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286544" y="2348850"/>
            <a:ext cx="8642350" cy="1785104"/>
          </a:xfrm>
          <a:prstGeom prst="rect">
            <a:avLst/>
          </a:prstGeom>
          <a:noFill/>
          <a:ln w="9525" algn="ctr">
            <a:noFill/>
            <a:miter lim="800000"/>
            <a:headEnd/>
            <a:tailEnd/>
          </a:ln>
          <a:effectLst/>
        </p:spPr>
        <p:txBody>
          <a:bodyPr>
            <a:spAutoFit/>
          </a:bodyPr>
          <a:lstStyle/>
          <a:p>
            <a:pPr marL="342900" indent="-342900">
              <a:buFont typeface="Wingdings" panose="05000000000000000000" pitchFamily="2" charset="2"/>
              <a:buChar char="Ø"/>
              <a:defRPr/>
            </a:pPr>
            <a:r>
              <a:rPr lang="zh-CN" altLang="zh-CN" sz="2000" dirty="0"/>
              <a:t>样本容量是样本中所包含的单位</a:t>
            </a:r>
            <a:r>
              <a:rPr lang="zh-CN" altLang="zh-CN" sz="2000" dirty="0" smtClean="0"/>
              <a:t>数</a:t>
            </a:r>
            <a:r>
              <a:rPr lang="zh-CN" altLang="en-US" sz="2000" dirty="0" smtClean="0"/>
              <a:t>。</a:t>
            </a:r>
            <a:endParaRPr lang="en-US" altLang="zh-CN" sz="2000" dirty="0" smtClean="0"/>
          </a:p>
          <a:p>
            <a:pPr marL="342900" indent="-342900">
              <a:buFont typeface="Wingdings" panose="05000000000000000000" pitchFamily="2" charset="2"/>
              <a:buChar char="Ø"/>
              <a:defRPr/>
            </a:pPr>
            <a:r>
              <a:rPr lang="zh-CN" altLang="zh-CN" sz="2000" dirty="0"/>
              <a:t>一般用</a:t>
            </a:r>
            <a:r>
              <a:rPr lang="en-US" altLang="zh-CN" sz="2000" dirty="0"/>
              <a:t>n</a:t>
            </a:r>
            <a:r>
              <a:rPr lang="zh-CN" altLang="zh-CN" sz="2000" dirty="0"/>
              <a:t>表示为大样本，当</a:t>
            </a:r>
            <a:r>
              <a:rPr lang="en-US" altLang="zh-CN" sz="2000" dirty="0"/>
              <a:t>n</a:t>
            </a:r>
            <a:r>
              <a:rPr lang="zh-CN" altLang="zh-CN" sz="2000" dirty="0"/>
              <a:t>＞</a:t>
            </a:r>
            <a:r>
              <a:rPr lang="en-US" altLang="zh-CN" sz="2000" dirty="0"/>
              <a:t>30</a:t>
            </a:r>
            <a:r>
              <a:rPr lang="zh-CN" altLang="zh-CN" sz="2000" dirty="0"/>
              <a:t>时称为大大样本，当</a:t>
            </a:r>
            <a:r>
              <a:rPr lang="en-US" altLang="zh-CN" sz="2000" dirty="0"/>
              <a:t>n</a:t>
            </a:r>
            <a:r>
              <a:rPr lang="zh-CN" altLang="zh-CN" sz="2000" dirty="0"/>
              <a:t>≤</a:t>
            </a:r>
            <a:r>
              <a:rPr lang="en-US" altLang="zh-CN" sz="2000" dirty="0"/>
              <a:t>30</a:t>
            </a:r>
            <a:r>
              <a:rPr lang="zh-CN" altLang="zh-CN" sz="2000" dirty="0"/>
              <a:t>时称为小样本</a:t>
            </a:r>
            <a:r>
              <a:rPr lang="zh-CN" altLang="zh-CN" sz="2000" dirty="0" smtClean="0"/>
              <a:t>。</a:t>
            </a:r>
            <a:endParaRPr lang="en-US" altLang="zh-CN" sz="2000" dirty="0" smtClean="0"/>
          </a:p>
          <a:p>
            <a:pPr marL="342900" indent="-342900">
              <a:buFont typeface="Wingdings" panose="05000000000000000000" pitchFamily="2" charset="2"/>
              <a:buChar char="Ø"/>
              <a:defRPr/>
            </a:pPr>
            <a:r>
              <a:rPr lang="zh-CN" altLang="zh-CN" sz="2000" dirty="0"/>
              <a:t>样本个数是指从总体中可能抽取的样本数目，又称为样本可能数目。</a:t>
            </a:r>
            <a:r>
              <a:rPr lang="zh-CN" altLang="zh-CN" sz="2000" dirty="0" smtClean="0"/>
              <a:t> </a:t>
            </a:r>
            <a:endParaRPr lang="en-US" altLang="zh-CN" sz="2000" dirty="0" smtClean="0"/>
          </a:p>
          <a:p>
            <a:pPr marL="342900" indent="-342900">
              <a:buFont typeface="Wingdings" panose="05000000000000000000" pitchFamily="2" charset="2"/>
              <a:buChar char="Ø"/>
              <a:defRPr/>
            </a:pPr>
            <a:r>
              <a:rPr lang="zh-CN" altLang="zh-CN" sz="2000" dirty="0"/>
              <a:t>样本个数的多少与样本容量、抽样方法和抽样组织方式等因素有关。</a:t>
            </a:r>
            <a:endParaRPr lang="zh-CN" altLang="en-US" sz="2000" dirty="0" smtClean="0">
              <a:latin typeface="楷体_GB2312" pitchFamily="49" charset="-122"/>
              <a:ea typeface="楷体_GB2312" pitchFamily="49" charset="-122"/>
            </a:endParaRPr>
          </a:p>
        </p:txBody>
      </p:sp>
    </p:spTree>
    <p:extLst>
      <p:ext uri="{BB962C8B-B14F-4D97-AF65-F5344CB8AC3E}">
        <p14:creationId xmlns:p14="http://schemas.microsoft.com/office/powerpoint/2010/main" xmlns="" val="1555125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40</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smtClean="0">
                <a:latin typeface="楷体_GB2312" pitchFamily="49" charset="-122"/>
                <a:ea typeface="楷体_GB2312" pitchFamily="49" charset="-122"/>
              </a:rPr>
              <a:t>6.4.4  </a:t>
            </a:r>
            <a:r>
              <a:rPr lang="zh-CN" altLang="en-US" dirty="0" smtClean="0">
                <a:latin typeface="楷体_GB2312" pitchFamily="49" charset="-122"/>
                <a:ea typeface="楷体_GB2312" pitchFamily="49" charset="-122"/>
              </a:rPr>
              <a:t>整群抽样</a:t>
            </a:r>
            <a:endParaRPr lang="zh-CN" altLang="zh-CN" dirty="0"/>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79"/>
            <a:ext cx="8296714" cy="400110"/>
          </a:xfrm>
          <a:prstGeom prst="rect">
            <a:avLst/>
          </a:prstGeom>
        </p:spPr>
        <p:txBody>
          <a:bodyPr wrap="square">
            <a:spAutoFit/>
          </a:bodyPr>
          <a:lstStyle/>
          <a:p>
            <a:endParaRPr lang="en-US" altLang="zh-CN" sz="2000" dirty="0" smtClean="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矩形 7"/>
          <p:cNvSpPr/>
          <p:nvPr/>
        </p:nvSpPr>
        <p:spPr>
          <a:xfrm>
            <a:off x="517522" y="2017161"/>
            <a:ext cx="8108949" cy="3924151"/>
          </a:xfrm>
          <a:prstGeom prst="rect">
            <a:avLst/>
          </a:prstGeom>
        </p:spPr>
        <p:txBody>
          <a:bodyPr wrap="square">
            <a:spAutoFit/>
          </a:bodyPr>
          <a:lstStyle/>
          <a:p>
            <a:pPr marL="342900" indent="-342900">
              <a:buFont typeface="+mj-lt"/>
              <a:buAutoNum type="arabicPeriod"/>
            </a:pPr>
            <a:r>
              <a:rPr lang="zh-CN" altLang="en-US" dirty="0" smtClean="0">
                <a:effectLst>
                  <a:outerShdw blurRad="38100" dist="38100" dir="2700000" algn="tl">
                    <a:srgbClr val="000000">
                      <a:alpha val="43137"/>
                    </a:srgbClr>
                  </a:outerShdw>
                </a:effectLst>
                <a:ea typeface="楷体_GB2312"/>
              </a:rPr>
              <a:t>整群抽样</a:t>
            </a:r>
            <a:r>
              <a:rPr lang="zh-CN" altLang="en-US" dirty="0">
                <a:effectLst>
                  <a:outerShdw blurRad="38100" dist="38100" dir="2700000" algn="tl">
                    <a:srgbClr val="000000">
                      <a:alpha val="43137"/>
                    </a:srgbClr>
                  </a:outerShdw>
                </a:effectLst>
                <a:ea typeface="楷体_GB2312"/>
              </a:rPr>
              <a:t>的概念及</a:t>
            </a:r>
            <a:r>
              <a:rPr lang="zh-CN" altLang="en-US" dirty="0" smtClean="0">
                <a:effectLst>
                  <a:outerShdw blurRad="38100" dist="38100" dir="2700000" algn="tl">
                    <a:srgbClr val="000000">
                      <a:alpha val="43137"/>
                    </a:srgbClr>
                  </a:outerShdw>
                </a:effectLst>
                <a:ea typeface="楷体_GB2312"/>
              </a:rPr>
              <a:t>特点</a:t>
            </a:r>
            <a:endParaRPr lang="en-US" altLang="zh-CN" dirty="0" smtClean="0">
              <a:effectLst>
                <a:outerShdw blurRad="38100" dist="38100" dir="2700000" algn="tl">
                  <a:srgbClr val="000000">
                    <a:alpha val="43137"/>
                  </a:srgbClr>
                </a:outerShdw>
              </a:effectLst>
              <a:ea typeface="楷体_GB2312"/>
            </a:endParaRPr>
          </a:p>
          <a:p>
            <a:pPr marL="285750" indent="-285750">
              <a:buFont typeface="Wingdings" panose="05000000000000000000" pitchFamily="2" charset="2"/>
              <a:buChar char="Ø"/>
            </a:pPr>
            <a:r>
              <a:rPr lang="zh-CN" altLang="en-US" sz="1800" dirty="0"/>
              <a:t>整群抽样是先将总体划分成若干群，然后从中随机抽取部分群，对中选群的所有单位进行全面调查的抽样组织方式</a:t>
            </a:r>
            <a:r>
              <a:rPr lang="zh-CN" altLang="en-US" sz="1800" dirty="0" smtClean="0"/>
              <a:t>。</a:t>
            </a:r>
            <a:endParaRPr lang="en-US" altLang="zh-CN" sz="1800" dirty="0" smtClean="0"/>
          </a:p>
          <a:p>
            <a:pPr marL="285750" indent="-285750">
              <a:buFont typeface="Wingdings" panose="05000000000000000000" pitchFamily="2" charset="2"/>
              <a:buChar char="Ø"/>
            </a:pPr>
            <a:r>
              <a:rPr lang="zh-CN" altLang="en-US" sz="1800" dirty="0" smtClean="0"/>
              <a:t>整群</a:t>
            </a:r>
            <a:r>
              <a:rPr lang="zh-CN" altLang="zh-CN" sz="1800" dirty="0" smtClean="0"/>
              <a:t>抽样</a:t>
            </a:r>
            <a:r>
              <a:rPr lang="zh-CN" altLang="zh-CN" sz="1800" dirty="0"/>
              <a:t>的</a:t>
            </a:r>
            <a:r>
              <a:rPr lang="zh-CN" altLang="zh-CN" sz="1800" dirty="0" smtClean="0"/>
              <a:t>特点</a:t>
            </a:r>
            <a:r>
              <a:rPr lang="zh-CN" altLang="en-US" sz="1800" dirty="0" smtClean="0"/>
              <a:t>：</a:t>
            </a:r>
            <a:endParaRPr lang="en-US" altLang="zh-CN" sz="1800" dirty="0" smtClean="0"/>
          </a:p>
          <a:p>
            <a:pPr marL="342900" indent="-342900">
              <a:buFont typeface="+mj-ea"/>
              <a:buAutoNum type="circleNumDbPlain"/>
            </a:pPr>
            <a:r>
              <a:rPr lang="zh-CN" altLang="en-US" sz="1800" dirty="0"/>
              <a:t>整群抽样是以群为单位来抽取样本单位组成样本，而不是一个一个单位的抽取</a:t>
            </a:r>
            <a:r>
              <a:rPr lang="zh-CN" altLang="en-US" sz="1800" dirty="0" smtClean="0"/>
              <a:t>。这样不仅</a:t>
            </a:r>
            <a:r>
              <a:rPr lang="zh-CN" altLang="en-US" sz="1800" dirty="0"/>
              <a:t>抽样效率高，而且由于样本单位较集中，调查费用也较低、时间也较短。</a:t>
            </a:r>
            <a:endParaRPr lang="en-US" altLang="zh-CN" sz="1800" dirty="0" smtClean="0"/>
          </a:p>
          <a:p>
            <a:pPr marL="342900" indent="-342900">
              <a:buFont typeface="+mj-ea"/>
              <a:buAutoNum type="circleNumDbPlain"/>
            </a:pPr>
            <a:r>
              <a:rPr lang="zh-CN" altLang="en-US" sz="1800" dirty="0"/>
              <a:t>在样本容量相同的条件下，整群抽样比其它几种抽样方式的误差要大</a:t>
            </a:r>
            <a:r>
              <a:rPr lang="zh-CN" altLang="en-US" sz="1800" dirty="0" smtClean="0"/>
              <a:t>。</a:t>
            </a:r>
            <a:endParaRPr lang="en-US" altLang="zh-CN" sz="1800" dirty="0" smtClean="0"/>
          </a:p>
          <a:p>
            <a:pPr marL="285750" indent="-285750">
              <a:buFont typeface="Wingdings" panose="05000000000000000000" pitchFamily="2" charset="2"/>
              <a:buChar char="Ø"/>
            </a:pPr>
            <a:r>
              <a:rPr lang="zh-CN" altLang="en-US" sz="1800" dirty="0"/>
              <a:t>整群抽样主要适用于：总体单位在地域上分布很广泛而且各单位之间差异程度较大，分群后各群之间差异程度较小而群内各单位之间差异程度较大的总体。</a:t>
            </a:r>
            <a:endParaRPr lang="zh-CN" altLang="zh-CN" sz="1800" dirty="0"/>
          </a:p>
        </p:txBody>
      </p:sp>
      <p:sp>
        <p:nvSpPr>
          <p:cNvPr id="12" name="矩形标注 11"/>
          <p:cNvSpPr/>
          <p:nvPr/>
        </p:nvSpPr>
        <p:spPr bwMode="auto">
          <a:xfrm>
            <a:off x="5004060" y="3933070"/>
            <a:ext cx="1152160" cy="1080150"/>
          </a:xfrm>
          <a:prstGeom prst="wedgeRectCallou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Tree>
    <p:extLst>
      <p:ext uri="{BB962C8B-B14F-4D97-AF65-F5344CB8AC3E}">
        <p14:creationId xmlns:p14="http://schemas.microsoft.com/office/powerpoint/2010/main" xmlns="" val="129566663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41</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smtClean="0">
                <a:latin typeface="楷体_GB2312" pitchFamily="49" charset="-122"/>
                <a:ea typeface="楷体_GB2312" pitchFamily="49" charset="-122"/>
              </a:rPr>
              <a:t>6.4.4  </a:t>
            </a:r>
            <a:r>
              <a:rPr lang="zh-CN" altLang="en-US" dirty="0" smtClean="0">
                <a:latin typeface="楷体_GB2312" pitchFamily="49" charset="-122"/>
                <a:ea typeface="楷体_GB2312" pitchFamily="49" charset="-122"/>
              </a:rPr>
              <a:t>整群抽样</a:t>
            </a:r>
            <a:endParaRPr lang="zh-CN" altLang="zh-CN" dirty="0"/>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79"/>
            <a:ext cx="8296714" cy="400110"/>
          </a:xfrm>
          <a:prstGeom prst="rect">
            <a:avLst/>
          </a:prstGeom>
        </p:spPr>
        <p:txBody>
          <a:bodyPr wrap="square">
            <a:spAutoFit/>
          </a:bodyPr>
          <a:lstStyle/>
          <a:p>
            <a:endParaRPr lang="en-US" altLang="zh-CN" sz="2000" dirty="0" smtClean="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矩形 7"/>
          <p:cNvSpPr/>
          <p:nvPr/>
        </p:nvSpPr>
        <p:spPr>
          <a:xfrm>
            <a:off x="517521" y="1844779"/>
            <a:ext cx="8108949" cy="4108817"/>
          </a:xfrm>
          <a:prstGeom prst="rect">
            <a:avLst/>
          </a:prstGeom>
        </p:spPr>
        <p:txBody>
          <a:bodyPr wrap="square">
            <a:spAutoFit/>
          </a:bodyPr>
          <a:lstStyle/>
          <a:p>
            <a:pPr marL="342900" indent="-342900">
              <a:buAutoNum type="arabicPeriod" startAt="2"/>
            </a:pPr>
            <a:r>
              <a:rPr lang="zh-CN" altLang="en-US" dirty="0" smtClean="0">
                <a:effectLst>
                  <a:outerShdw blurRad="38100" dist="38100" dir="2700000" algn="tl">
                    <a:srgbClr val="000000">
                      <a:alpha val="43137"/>
                    </a:srgbClr>
                  </a:outerShdw>
                </a:effectLst>
                <a:ea typeface="楷体_GB2312"/>
              </a:rPr>
              <a:t>样本</a:t>
            </a:r>
            <a:r>
              <a:rPr lang="zh-CN" altLang="en-US" dirty="0">
                <a:effectLst>
                  <a:outerShdw blurRad="38100" dist="38100" dir="2700000" algn="tl">
                    <a:srgbClr val="000000">
                      <a:alpha val="43137"/>
                    </a:srgbClr>
                  </a:outerShdw>
                </a:effectLst>
                <a:ea typeface="楷体_GB2312"/>
              </a:rPr>
              <a:t>统计量的</a:t>
            </a:r>
            <a:r>
              <a:rPr lang="zh-CN" altLang="en-US" dirty="0" smtClean="0">
                <a:effectLst>
                  <a:outerShdw blurRad="38100" dist="38100" dir="2700000" algn="tl">
                    <a:srgbClr val="000000">
                      <a:alpha val="43137"/>
                    </a:srgbClr>
                  </a:outerShdw>
                </a:effectLst>
                <a:ea typeface="楷体_GB2312"/>
              </a:rPr>
              <a:t>计算</a:t>
            </a:r>
            <a:endParaRPr lang="en-US" altLang="zh-CN" dirty="0" smtClean="0">
              <a:effectLst>
                <a:outerShdw blurRad="38100" dist="38100" dir="2700000" algn="tl">
                  <a:srgbClr val="000000">
                    <a:alpha val="43137"/>
                  </a:srgbClr>
                </a:outerShdw>
              </a:effectLst>
              <a:ea typeface="楷体_GB2312"/>
            </a:endParaRPr>
          </a:p>
          <a:p>
            <a:pPr marL="342900" lvl="1" indent="-342900">
              <a:buFont typeface="Wingdings" panose="05000000000000000000" pitchFamily="2" charset="2"/>
              <a:buChar char="Ø"/>
            </a:pPr>
            <a:r>
              <a:rPr lang="zh-CN" altLang="zh-CN" sz="2000" dirty="0"/>
              <a:t>样本</a:t>
            </a:r>
            <a:r>
              <a:rPr lang="zh-CN" altLang="zh-CN" sz="2000" dirty="0" smtClean="0"/>
              <a:t>平均数</a:t>
            </a:r>
            <a:endParaRPr lang="en-US" altLang="zh-CN" sz="2000" dirty="0" smtClean="0"/>
          </a:p>
          <a:p>
            <a:pPr marL="342900" lvl="1" indent="-342900">
              <a:buFont typeface="Wingdings" panose="05000000000000000000" pitchFamily="2" charset="2"/>
              <a:buChar char="Ø"/>
            </a:pPr>
            <a:endParaRPr lang="en-US" altLang="zh-CN" sz="2000" dirty="0"/>
          </a:p>
          <a:p>
            <a:pPr marL="342900" lvl="1" indent="-342900">
              <a:buFont typeface="Wingdings" panose="05000000000000000000" pitchFamily="2" charset="2"/>
              <a:buChar char="Ø"/>
            </a:pPr>
            <a:endParaRPr lang="en-US" altLang="zh-CN" sz="2000" dirty="0" smtClean="0"/>
          </a:p>
          <a:p>
            <a:pPr marL="342900" lvl="1" indent="-342900">
              <a:buFont typeface="Wingdings" panose="05000000000000000000" pitchFamily="2" charset="2"/>
              <a:buChar char="Ø"/>
            </a:pPr>
            <a:endParaRPr lang="en-US" altLang="zh-CN" sz="2000" dirty="0"/>
          </a:p>
          <a:p>
            <a:pPr marL="342900" lvl="1" indent="-342900">
              <a:buFont typeface="Wingdings" panose="05000000000000000000" pitchFamily="2" charset="2"/>
              <a:buChar char="Ø"/>
            </a:pPr>
            <a:r>
              <a:rPr lang="zh-CN" altLang="zh-CN" sz="2000" dirty="0"/>
              <a:t>样本比例</a:t>
            </a:r>
          </a:p>
          <a:p>
            <a:pPr marL="0" lvl="1"/>
            <a:endParaRPr lang="en-US" altLang="zh-CN" sz="2000" dirty="0" smtClean="0"/>
          </a:p>
          <a:p>
            <a:pPr marL="0" lvl="1"/>
            <a:endParaRPr lang="zh-CN" altLang="zh-CN" sz="2000" dirty="0"/>
          </a:p>
          <a:p>
            <a:endParaRPr lang="en-US" altLang="zh-CN" sz="1800" b="1" dirty="0" smtClean="0"/>
          </a:p>
        </p:txBody>
      </p:sp>
      <p:sp>
        <p:nvSpPr>
          <p:cNvPr id="12" name="矩形标注 11"/>
          <p:cNvSpPr/>
          <p:nvPr/>
        </p:nvSpPr>
        <p:spPr bwMode="auto">
          <a:xfrm>
            <a:off x="5004060" y="3933070"/>
            <a:ext cx="1152160" cy="1080150"/>
          </a:xfrm>
          <a:prstGeom prst="wedgeRectCallou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pic>
        <p:nvPicPr>
          <p:cNvPr id="12800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15515" y="2708900"/>
            <a:ext cx="7539945" cy="115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8003"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83460" y="4776041"/>
            <a:ext cx="7304322" cy="1116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7786936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42</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smtClean="0">
                <a:latin typeface="楷体_GB2312" pitchFamily="49" charset="-122"/>
                <a:ea typeface="楷体_GB2312" pitchFamily="49" charset="-122"/>
              </a:rPr>
              <a:t>6.4.4  </a:t>
            </a:r>
            <a:r>
              <a:rPr lang="zh-CN" altLang="en-US" dirty="0" smtClean="0">
                <a:latin typeface="楷体_GB2312" pitchFamily="49" charset="-122"/>
                <a:ea typeface="楷体_GB2312" pitchFamily="49" charset="-122"/>
              </a:rPr>
              <a:t>整群抽样</a:t>
            </a:r>
            <a:endParaRPr lang="zh-CN" altLang="zh-CN" dirty="0"/>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79"/>
            <a:ext cx="8296714" cy="400110"/>
          </a:xfrm>
          <a:prstGeom prst="rect">
            <a:avLst/>
          </a:prstGeom>
        </p:spPr>
        <p:txBody>
          <a:bodyPr wrap="square">
            <a:spAutoFit/>
          </a:bodyPr>
          <a:lstStyle/>
          <a:p>
            <a:endParaRPr lang="en-US" altLang="zh-CN" sz="2000" dirty="0" smtClean="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矩形 7"/>
          <p:cNvSpPr/>
          <p:nvPr/>
        </p:nvSpPr>
        <p:spPr>
          <a:xfrm>
            <a:off x="517521" y="1844779"/>
            <a:ext cx="8108949" cy="4108817"/>
          </a:xfrm>
          <a:prstGeom prst="rect">
            <a:avLst/>
          </a:prstGeom>
        </p:spPr>
        <p:txBody>
          <a:bodyPr wrap="square">
            <a:spAutoFit/>
          </a:bodyPr>
          <a:lstStyle/>
          <a:p>
            <a:r>
              <a:rPr lang="en-US" altLang="zh-CN" dirty="0">
                <a:effectLst>
                  <a:outerShdw blurRad="38100" dist="38100" dir="2700000" algn="tl">
                    <a:srgbClr val="000000">
                      <a:alpha val="43137"/>
                    </a:srgbClr>
                  </a:outerShdw>
                </a:effectLst>
                <a:ea typeface="楷体_GB2312"/>
              </a:rPr>
              <a:t>3</a:t>
            </a:r>
            <a:r>
              <a:rPr lang="zh-CN" altLang="en-US" dirty="0">
                <a:effectLst>
                  <a:outerShdw blurRad="38100" dist="38100" dir="2700000" algn="tl">
                    <a:srgbClr val="000000">
                      <a:alpha val="43137"/>
                    </a:srgbClr>
                  </a:outerShdw>
                </a:effectLst>
                <a:ea typeface="楷体_GB2312"/>
              </a:rPr>
              <a:t>．样本统计量抽样分布的标准差（抽样误差</a:t>
            </a:r>
            <a:r>
              <a:rPr lang="zh-CN" altLang="en-US" dirty="0" smtClean="0">
                <a:effectLst>
                  <a:outerShdw blurRad="38100" dist="38100" dir="2700000" algn="tl">
                    <a:srgbClr val="000000">
                      <a:alpha val="43137"/>
                    </a:srgbClr>
                  </a:outerShdw>
                </a:effectLst>
                <a:ea typeface="楷体_GB2312"/>
              </a:rPr>
              <a:t>）</a:t>
            </a:r>
            <a:endParaRPr lang="en-US" altLang="zh-CN" dirty="0" smtClean="0">
              <a:effectLst>
                <a:outerShdw blurRad="38100" dist="38100" dir="2700000" algn="tl">
                  <a:srgbClr val="000000">
                    <a:alpha val="43137"/>
                  </a:srgbClr>
                </a:outerShdw>
              </a:effectLst>
              <a:ea typeface="楷体_GB2312"/>
            </a:endParaRPr>
          </a:p>
          <a:p>
            <a:pPr marL="342900" indent="-342900">
              <a:buFont typeface="Wingdings" panose="05000000000000000000" pitchFamily="2" charset="2"/>
              <a:buChar char="Ø"/>
            </a:pPr>
            <a:r>
              <a:rPr lang="zh-CN" altLang="zh-CN" sz="2000" dirty="0" smtClean="0"/>
              <a:t>样本平均数</a:t>
            </a:r>
            <a:endParaRPr lang="en-US" altLang="zh-CN" sz="2000" dirty="0" smtClean="0"/>
          </a:p>
          <a:p>
            <a:pPr marL="342900" lvl="1" indent="-342900">
              <a:buFont typeface="Wingdings" panose="05000000000000000000" pitchFamily="2" charset="2"/>
              <a:buChar char="Ø"/>
            </a:pPr>
            <a:endParaRPr lang="en-US" altLang="zh-CN" sz="2000" dirty="0"/>
          </a:p>
          <a:p>
            <a:pPr marL="342900" lvl="1" indent="-342900">
              <a:buFont typeface="Wingdings" panose="05000000000000000000" pitchFamily="2" charset="2"/>
              <a:buChar char="Ø"/>
            </a:pPr>
            <a:endParaRPr lang="en-US" altLang="zh-CN" sz="2000" dirty="0" smtClean="0"/>
          </a:p>
          <a:p>
            <a:pPr marL="342900" lvl="1" indent="-342900">
              <a:buFont typeface="Wingdings" panose="05000000000000000000" pitchFamily="2" charset="2"/>
              <a:buChar char="Ø"/>
            </a:pPr>
            <a:endParaRPr lang="en-US" altLang="zh-CN" sz="2000" dirty="0"/>
          </a:p>
          <a:p>
            <a:pPr marL="342900" lvl="1" indent="-342900">
              <a:buFont typeface="Wingdings" panose="05000000000000000000" pitchFamily="2" charset="2"/>
              <a:buChar char="Ø"/>
            </a:pPr>
            <a:r>
              <a:rPr lang="zh-CN" altLang="zh-CN" sz="2000" dirty="0"/>
              <a:t>样本比例</a:t>
            </a:r>
          </a:p>
          <a:p>
            <a:pPr marL="0" lvl="1"/>
            <a:endParaRPr lang="en-US" altLang="zh-CN" sz="2000" dirty="0" smtClean="0"/>
          </a:p>
          <a:p>
            <a:pPr marL="0" lvl="1"/>
            <a:endParaRPr lang="zh-CN" altLang="zh-CN" sz="2000" dirty="0"/>
          </a:p>
          <a:p>
            <a:endParaRPr lang="en-US" altLang="zh-CN" sz="1800" b="1" dirty="0" smtClean="0"/>
          </a:p>
        </p:txBody>
      </p:sp>
      <p:sp>
        <p:nvSpPr>
          <p:cNvPr id="12" name="矩形标注 11"/>
          <p:cNvSpPr/>
          <p:nvPr/>
        </p:nvSpPr>
        <p:spPr bwMode="auto">
          <a:xfrm>
            <a:off x="5004060" y="3933070"/>
            <a:ext cx="1152160" cy="1080150"/>
          </a:xfrm>
          <a:prstGeom prst="wedgeRectCallou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pic>
        <p:nvPicPr>
          <p:cNvPr id="129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17195" y="2900836"/>
            <a:ext cx="8173730" cy="936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9027"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43183" y="4725180"/>
            <a:ext cx="8173730" cy="936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57937773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43</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smtClean="0">
                <a:latin typeface="楷体_GB2312" pitchFamily="49" charset="-122"/>
                <a:ea typeface="楷体_GB2312" pitchFamily="49" charset="-122"/>
              </a:rPr>
              <a:t>6.4.4  </a:t>
            </a:r>
            <a:r>
              <a:rPr lang="zh-CN" altLang="en-US" dirty="0" smtClean="0">
                <a:latin typeface="楷体_GB2312" pitchFamily="49" charset="-122"/>
                <a:ea typeface="楷体_GB2312" pitchFamily="49" charset="-122"/>
              </a:rPr>
              <a:t>整群抽样</a:t>
            </a:r>
            <a:endParaRPr lang="zh-CN" altLang="zh-CN" dirty="0"/>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79"/>
            <a:ext cx="8296714" cy="400110"/>
          </a:xfrm>
          <a:prstGeom prst="rect">
            <a:avLst/>
          </a:prstGeom>
        </p:spPr>
        <p:txBody>
          <a:bodyPr wrap="square">
            <a:spAutoFit/>
          </a:bodyPr>
          <a:lstStyle/>
          <a:p>
            <a:endParaRPr lang="en-US" altLang="zh-CN" sz="2000" dirty="0" smtClean="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矩形 7"/>
          <p:cNvSpPr/>
          <p:nvPr/>
        </p:nvSpPr>
        <p:spPr>
          <a:xfrm>
            <a:off x="517521" y="1844779"/>
            <a:ext cx="8108949" cy="5955476"/>
          </a:xfrm>
          <a:prstGeom prst="rect">
            <a:avLst/>
          </a:prstGeom>
        </p:spPr>
        <p:txBody>
          <a:bodyPr wrap="square">
            <a:spAutoFit/>
          </a:bodyPr>
          <a:lstStyle/>
          <a:p>
            <a:r>
              <a:rPr lang="en-US" altLang="zh-CN" dirty="0">
                <a:effectLst>
                  <a:outerShdw blurRad="38100" dist="38100" dir="2700000" algn="tl">
                    <a:srgbClr val="000000">
                      <a:alpha val="43137"/>
                    </a:srgbClr>
                  </a:outerShdw>
                </a:effectLst>
                <a:ea typeface="楷体_GB2312"/>
              </a:rPr>
              <a:t>4.  </a:t>
            </a:r>
            <a:r>
              <a:rPr lang="zh-CN" altLang="en-US" dirty="0">
                <a:effectLst>
                  <a:outerShdw blurRad="38100" dist="38100" dir="2700000" algn="tl">
                    <a:srgbClr val="000000">
                      <a:alpha val="43137"/>
                    </a:srgbClr>
                  </a:outerShdw>
                </a:effectLst>
                <a:ea typeface="楷体_GB2312"/>
              </a:rPr>
              <a:t>整群抽样下的区间估计</a:t>
            </a:r>
            <a:endParaRPr lang="en-US" altLang="zh-CN" dirty="0" smtClean="0">
              <a:effectLst>
                <a:outerShdw blurRad="38100" dist="38100" dir="2700000" algn="tl">
                  <a:srgbClr val="000000">
                    <a:alpha val="43137"/>
                  </a:srgbClr>
                </a:outerShdw>
              </a:effectLst>
              <a:ea typeface="楷体_GB2312"/>
            </a:endParaRPr>
          </a:p>
          <a:p>
            <a:pPr marL="342900" indent="-342900">
              <a:buFont typeface="Wingdings" panose="05000000000000000000" pitchFamily="2" charset="2"/>
              <a:buChar char="Ø"/>
            </a:pPr>
            <a:r>
              <a:rPr lang="zh-CN" altLang="zh-CN" sz="2000" dirty="0"/>
              <a:t>总体均值的</a:t>
            </a:r>
            <a:r>
              <a:rPr lang="zh-CN" altLang="zh-CN" sz="2000" dirty="0" smtClean="0"/>
              <a:t>区间估计</a:t>
            </a:r>
            <a:endParaRPr lang="en-US" altLang="zh-CN" sz="2000" dirty="0" smtClean="0"/>
          </a:p>
          <a:p>
            <a:pPr marL="342900" indent="-342900">
              <a:buFont typeface="Arial" panose="020B0604020202020204" pitchFamily="34" charset="0"/>
              <a:buChar char="•"/>
            </a:pPr>
            <a:r>
              <a:rPr lang="zh-CN" altLang="en-US" sz="2000" dirty="0"/>
              <a:t>当总体为正态总体、总体方差 </a:t>
            </a:r>
            <a:r>
              <a:rPr lang="el-GR" altLang="zh-CN" sz="2000" dirty="0" smtClean="0">
                <a:ea typeface="宋体"/>
              </a:rPr>
              <a:t>σ</a:t>
            </a:r>
            <a:r>
              <a:rPr lang="en-US" altLang="zh-CN" sz="2000" baseline="-25000" dirty="0" smtClean="0">
                <a:ea typeface="宋体"/>
              </a:rPr>
              <a:t>2</a:t>
            </a:r>
            <a:r>
              <a:rPr lang="zh-CN" altLang="en-US" sz="2000" dirty="0" smtClean="0"/>
              <a:t>已知</a:t>
            </a:r>
            <a:r>
              <a:rPr lang="zh-CN" altLang="en-US" sz="2000" dirty="0"/>
              <a:t>，或总体为非正态总体、但</a:t>
            </a:r>
            <a:r>
              <a:rPr lang="zh-CN" altLang="en-US" sz="2000" dirty="0" smtClean="0"/>
              <a:t>总体方差</a:t>
            </a:r>
            <a:r>
              <a:rPr lang="el-GR" altLang="zh-CN" sz="2000" dirty="0">
                <a:ea typeface="宋体"/>
              </a:rPr>
              <a:t>σ</a:t>
            </a:r>
            <a:r>
              <a:rPr lang="en-US" altLang="zh-CN" sz="2000" baseline="-25000" dirty="0">
                <a:ea typeface="宋体"/>
              </a:rPr>
              <a:t>2</a:t>
            </a:r>
            <a:r>
              <a:rPr lang="zh-CN" altLang="en-US" sz="2000" dirty="0" smtClean="0"/>
              <a:t> </a:t>
            </a:r>
            <a:r>
              <a:rPr lang="zh-CN" altLang="en-US" sz="2000" dirty="0"/>
              <a:t>已知且</a:t>
            </a:r>
            <a:r>
              <a:rPr lang="en-US" altLang="zh-CN" sz="2000" dirty="0"/>
              <a:t>n&gt;30</a:t>
            </a:r>
            <a:r>
              <a:rPr lang="zh-CN" altLang="en-US" sz="2000" dirty="0"/>
              <a:t>时，总体平均数的置信区间</a:t>
            </a:r>
            <a:r>
              <a:rPr lang="zh-CN" altLang="en-US" sz="2000" dirty="0" smtClean="0"/>
              <a:t>为</a:t>
            </a:r>
            <a:endParaRPr lang="en-US" altLang="zh-CN" sz="2000" dirty="0" smtClean="0"/>
          </a:p>
          <a:p>
            <a:pPr marL="342900" indent="-342900">
              <a:buFont typeface="Arial" panose="020B0604020202020204" pitchFamily="34" charset="0"/>
              <a:buChar char="•"/>
            </a:pPr>
            <a:endParaRPr lang="en-US" altLang="zh-CN" sz="2000" dirty="0"/>
          </a:p>
          <a:p>
            <a:pPr marL="342900" indent="-342900">
              <a:buFont typeface="Arial" panose="020B0604020202020204" pitchFamily="34" charset="0"/>
              <a:buChar char="•"/>
            </a:pPr>
            <a:endParaRPr lang="en-US" altLang="zh-CN" sz="2000" dirty="0" smtClean="0"/>
          </a:p>
          <a:p>
            <a:pPr marL="342900" indent="-342900">
              <a:buFont typeface="Arial" panose="020B0604020202020204" pitchFamily="34" charset="0"/>
              <a:buChar char="•"/>
            </a:pPr>
            <a:r>
              <a:rPr lang="zh-CN" altLang="en-US" sz="2000" dirty="0" smtClean="0"/>
              <a:t>当总体为正态总体、总体方差 </a:t>
            </a:r>
            <a:r>
              <a:rPr lang="el-GR" altLang="zh-CN" sz="2000" dirty="0">
                <a:ea typeface="宋体"/>
              </a:rPr>
              <a:t>σ</a:t>
            </a:r>
            <a:r>
              <a:rPr lang="en-US" altLang="zh-CN" sz="2000" baseline="-25000" dirty="0">
                <a:ea typeface="宋体"/>
              </a:rPr>
              <a:t>2</a:t>
            </a:r>
            <a:r>
              <a:rPr lang="zh-CN" altLang="en-US" sz="2000" dirty="0" smtClean="0"/>
              <a:t>未知，或总体为非正态总体、总体方差 </a:t>
            </a:r>
            <a:r>
              <a:rPr lang="el-GR" altLang="zh-CN" sz="2000" dirty="0">
                <a:ea typeface="宋体"/>
              </a:rPr>
              <a:t>σ</a:t>
            </a:r>
            <a:r>
              <a:rPr lang="en-US" altLang="zh-CN" sz="2000" baseline="-25000" dirty="0">
                <a:ea typeface="宋体"/>
              </a:rPr>
              <a:t>2</a:t>
            </a:r>
            <a:r>
              <a:rPr lang="zh-CN" altLang="en-US" sz="2000" dirty="0" smtClean="0"/>
              <a:t>未知但</a:t>
            </a:r>
            <a:r>
              <a:rPr lang="en-US" altLang="zh-CN" sz="2000" dirty="0" smtClean="0"/>
              <a:t>n&gt;30</a:t>
            </a:r>
            <a:r>
              <a:rPr lang="zh-CN" altLang="en-US" sz="2000" dirty="0" smtClean="0"/>
              <a:t>时，要用样本方差          代替总体方差 </a:t>
            </a:r>
            <a:r>
              <a:rPr lang="el-GR" altLang="zh-CN" sz="2000" dirty="0">
                <a:ea typeface="宋体"/>
              </a:rPr>
              <a:t>σ</a:t>
            </a:r>
            <a:r>
              <a:rPr lang="en-US" altLang="zh-CN" sz="2000" baseline="-25000" dirty="0">
                <a:ea typeface="宋体"/>
              </a:rPr>
              <a:t>2 </a:t>
            </a:r>
            <a:r>
              <a:rPr lang="zh-CN" altLang="en-US" sz="2000" dirty="0" smtClean="0"/>
              <a:t>，则总体均值的置信区间为</a:t>
            </a:r>
            <a:endParaRPr lang="en-US" altLang="zh-CN" sz="2000" dirty="0" smtClean="0"/>
          </a:p>
          <a:p>
            <a:pPr marL="0" lvl="1"/>
            <a:endParaRPr lang="en-US" altLang="zh-CN" sz="2000" dirty="0" smtClean="0"/>
          </a:p>
          <a:p>
            <a:pPr marL="342900" lvl="1" indent="-342900">
              <a:buFont typeface="Wingdings" panose="05000000000000000000" pitchFamily="2" charset="2"/>
              <a:buChar char="Ø"/>
            </a:pPr>
            <a:endParaRPr lang="en-US" altLang="zh-CN" sz="2000" dirty="0"/>
          </a:p>
          <a:p>
            <a:pPr marL="0" lvl="1"/>
            <a:endParaRPr lang="en-US" altLang="zh-CN" sz="2000" dirty="0" smtClean="0"/>
          </a:p>
          <a:p>
            <a:pPr marL="0" lvl="1"/>
            <a:endParaRPr lang="zh-CN" altLang="zh-CN" sz="2000" dirty="0"/>
          </a:p>
          <a:p>
            <a:endParaRPr lang="en-US" altLang="zh-CN" sz="1800" b="1" dirty="0" smtClean="0"/>
          </a:p>
        </p:txBody>
      </p:sp>
      <p:sp>
        <p:nvSpPr>
          <p:cNvPr id="12" name="矩形标注 11"/>
          <p:cNvSpPr/>
          <p:nvPr/>
        </p:nvSpPr>
        <p:spPr bwMode="auto">
          <a:xfrm>
            <a:off x="5004060" y="3933070"/>
            <a:ext cx="1152160" cy="1080150"/>
          </a:xfrm>
          <a:prstGeom prst="wedgeRectCallou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pic>
        <p:nvPicPr>
          <p:cNvPr id="129028"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95364" y="3636206"/>
            <a:ext cx="7544982" cy="864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xmlns="" val="2762136853"/>
              </p:ext>
            </p:extLst>
          </p:nvPr>
        </p:nvGraphicFramePr>
        <p:xfrm>
          <a:off x="5220090" y="4791739"/>
          <a:ext cx="360050" cy="345648"/>
        </p:xfrm>
        <a:graphic>
          <a:graphicData uri="http://schemas.openxmlformats.org/presentationml/2006/ole">
            <p:oleObj spid="_x0000_s129037" name="公式" r:id="rId5" imgW="241300" imgH="228600" progId="Equation.3">
              <p:embed/>
            </p:oleObj>
          </a:graphicData>
        </a:graphic>
      </p:graphicFrame>
      <p:pic>
        <p:nvPicPr>
          <p:cNvPr id="129033" name="Picture 9"/>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08541" y="5517289"/>
            <a:ext cx="7544982" cy="864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9633516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44</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smtClean="0">
                <a:latin typeface="楷体_GB2312" pitchFamily="49" charset="-122"/>
                <a:ea typeface="楷体_GB2312" pitchFamily="49" charset="-122"/>
              </a:rPr>
              <a:t>6.4.4  </a:t>
            </a:r>
            <a:r>
              <a:rPr lang="zh-CN" altLang="en-US" dirty="0" smtClean="0">
                <a:latin typeface="楷体_GB2312" pitchFamily="49" charset="-122"/>
                <a:ea typeface="楷体_GB2312" pitchFamily="49" charset="-122"/>
              </a:rPr>
              <a:t>整群抽样</a:t>
            </a:r>
            <a:endParaRPr lang="zh-CN" altLang="zh-CN" dirty="0"/>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79"/>
            <a:ext cx="8296714" cy="400110"/>
          </a:xfrm>
          <a:prstGeom prst="rect">
            <a:avLst/>
          </a:prstGeom>
        </p:spPr>
        <p:txBody>
          <a:bodyPr wrap="square">
            <a:spAutoFit/>
          </a:bodyPr>
          <a:lstStyle/>
          <a:p>
            <a:endParaRPr lang="en-US" altLang="zh-CN" sz="2000" dirty="0" smtClean="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矩形 7"/>
          <p:cNvSpPr/>
          <p:nvPr/>
        </p:nvSpPr>
        <p:spPr>
          <a:xfrm>
            <a:off x="517520" y="2044834"/>
            <a:ext cx="8108949" cy="4416594"/>
          </a:xfrm>
          <a:prstGeom prst="rect">
            <a:avLst/>
          </a:prstGeom>
        </p:spPr>
        <p:txBody>
          <a:bodyPr wrap="square">
            <a:spAutoFit/>
          </a:bodyPr>
          <a:lstStyle/>
          <a:p>
            <a:r>
              <a:rPr lang="en-US" altLang="zh-CN" dirty="0">
                <a:effectLst>
                  <a:outerShdw blurRad="38100" dist="38100" dir="2700000" algn="tl">
                    <a:srgbClr val="000000">
                      <a:alpha val="43137"/>
                    </a:srgbClr>
                  </a:outerShdw>
                </a:effectLst>
                <a:ea typeface="楷体_GB2312"/>
              </a:rPr>
              <a:t>4.  </a:t>
            </a:r>
            <a:r>
              <a:rPr lang="zh-CN" altLang="en-US" dirty="0">
                <a:effectLst>
                  <a:outerShdw blurRad="38100" dist="38100" dir="2700000" algn="tl">
                    <a:srgbClr val="000000">
                      <a:alpha val="43137"/>
                    </a:srgbClr>
                  </a:outerShdw>
                </a:effectLst>
                <a:ea typeface="楷体_GB2312"/>
              </a:rPr>
              <a:t>整群抽样下的区间估计</a:t>
            </a:r>
            <a:endParaRPr lang="en-US" altLang="zh-CN" dirty="0" smtClean="0">
              <a:effectLst>
                <a:outerShdw blurRad="38100" dist="38100" dir="2700000" algn="tl">
                  <a:srgbClr val="000000">
                    <a:alpha val="43137"/>
                  </a:srgbClr>
                </a:outerShdw>
              </a:effectLst>
              <a:ea typeface="楷体_GB2312"/>
            </a:endParaRPr>
          </a:p>
          <a:p>
            <a:pPr marL="342900" indent="-342900">
              <a:buFont typeface="Wingdings" panose="05000000000000000000" pitchFamily="2" charset="2"/>
              <a:buChar char="Ø"/>
            </a:pPr>
            <a:r>
              <a:rPr lang="zh-CN" altLang="zh-CN" sz="2000" dirty="0"/>
              <a:t>总体比例的</a:t>
            </a:r>
            <a:r>
              <a:rPr lang="zh-CN" altLang="zh-CN" sz="2000" dirty="0" smtClean="0"/>
              <a:t>区间估计</a:t>
            </a:r>
            <a:endParaRPr lang="en-US" altLang="zh-CN" sz="2000" dirty="0" smtClean="0"/>
          </a:p>
          <a:p>
            <a:r>
              <a:rPr lang="zh-CN" altLang="zh-CN" sz="2000" dirty="0"/>
              <a:t>在大样本条件下，即</a:t>
            </a:r>
            <a:r>
              <a:rPr lang="en-US" altLang="zh-CN" sz="2000" i="1" dirty="0"/>
              <a:t>np</a:t>
            </a:r>
            <a:r>
              <a:rPr lang="zh-CN" altLang="zh-CN" sz="2000" i="1" dirty="0"/>
              <a:t>＞</a:t>
            </a:r>
            <a:r>
              <a:rPr lang="en-US" altLang="zh-CN" sz="2000" dirty="0"/>
              <a:t>5</a:t>
            </a:r>
            <a:r>
              <a:rPr lang="zh-CN" altLang="zh-CN" sz="2000" dirty="0"/>
              <a:t>，</a:t>
            </a:r>
            <a:r>
              <a:rPr lang="en-US" altLang="zh-CN" sz="2000" i="1" dirty="0"/>
              <a:t>n</a:t>
            </a:r>
            <a:r>
              <a:rPr lang="en-US" altLang="zh-CN" sz="2000" dirty="0"/>
              <a:t>(1</a:t>
            </a:r>
            <a:r>
              <a:rPr lang="zh-CN" altLang="zh-CN" sz="2000" dirty="0"/>
              <a:t>－</a:t>
            </a:r>
            <a:r>
              <a:rPr lang="en-US" altLang="zh-CN" sz="2000" i="1" dirty="0"/>
              <a:t>p</a:t>
            </a:r>
            <a:r>
              <a:rPr lang="en-US" altLang="zh-CN" sz="2000" dirty="0"/>
              <a:t>)</a:t>
            </a:r>
            <a:r>
              <a:rPr lang="zh-CN" altLang="zh-CN" sz="2000" dirty="0"/>
              <a:t>＞</a:t>
            </a:r>
            <a:r>
              <a:rPr lang="en-US" altLang="zh-CN" sz="2000" dirty="0"/>
              <a:t>5</a:t>
            </a:r>
            <a:r>
              <a:rPr lang="zh-CN" altLang="zh-CN" sz="2000" dirty="0"/>
              <a:t>，根据中心极限定理，总体比例的置信区间为</a:t>
            </a:r>
          </a:p>
          <a:p>
            <a:pPr marL="342900" indent="-342900">
              <a:buFont typeface="Arial" panose="020B0604020202020204" pitchFamily="34" charset="0"/>
              <a:buChar char="•"/>
            </a:pPr>
            <a:endParaRPr lang="en-US" altLang="zh-CN" sz="2000" dirty="0"/>
          </a:p>
          <a:p>
            <a:pPr marL="342900" indent="-342900">
              <a:buFont typeface="Arial" panose="020B0604020202020204" pitchFamily="34" charset="0"/>
              <a:buChar char="•"/>
            </a:pPr>
            <a:endParaRPr lang="en-US" altLang="zh-CN" sz="2000" dirty="0" smtClean="0"/>
          </a:p>
          <a:p>
            <a:pPr marL="342900" lvl="1" indent="-342900">
              <a:buFont typeface="Wingdings" panose="05000000000000000000" pitchFamily="2" charset="2"/>
              <a:buChar char="Ø"/>
            </a:pPr>
            <a:endParaRPr lang="en-US" altLang="zh-CN" sz="2000" dirty="0"/>
          </a:p>
          <a:p>
            <a:pPr marL="0" lvl="1"/>
            <a:endParaRPr lang="en-US" altLang="zh-CN" sz="2000" dirty="0" smtClean="0"/>
          </a:p>
          <a:p>
            <a:pPr marL="0" lvl="1"/>
            <a:endParaRPr lang="zh-CN" altLang="zh-CN" sz="2000" dirty="0"/>
          </a:p>
          <a:p>
            <a:endParaRPr lang="en-US" altLang="zh-CN" sz="1800" b="1" dirty="0" smtClean="0"/>
          </a:p>
        </p:txBody>
      </p:sp>
      <p:sp>
        <p:nvSpPr>
          <p:cNvPr id="12" name="矩形标注 11"/>
          <p:cNvSpPr/>
          <p:nvPr/>
        </p:nvSpPr>
        <p:spPr bwMode="auto">
          <a:xfrm>
            <a:off x="5004060" y="3933070"/>
            <a:ext cx="1152160" cy="1080150"/>
          </a:xfrm>
          <a:prstGeom prst="wedgeRectCallou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34148"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61234" y="3908288"/>
            <a:ext cx="7859356" cy="90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3834180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45</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r>
              <a:rPr lang="en-US" altLang="zh-CN" dirty="0" smtClean="0">
                <a:latin typeface="楷体_GB2312" pitchFamily="49" charset="-122"/>
                <a:ea typeface="楷体_GB2312" pitchFamily="49" charset="-122"/>
              </a:rPr>
              <a:t>6.4.4  </a:t>
            </a:r>
            <a:r>
              <a:rPr lang="zh-CN" altLang="en-US" dirty="0" smtClean="0">
                <a:latin typeface="楷体_GB2312" pitchFamily="49" charset="-122"/>
                <a:ea typeface="楷体_GB2312" pitchFamily="49" charset="-122"/>
              </a:rPr>
              <a:t>整群抽样</a:t>
            </a:r>
            <a:endParaRPr lang="zh-CN" altLang="zh-CN" dirty="0"/>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844779"/>
            <a:ext cx="8296714" cy="400110"/>
          </a:xfrm>
          <a:prstGeom prst="rect">
            <a:avLst/>
          </a:prstGeom>
        </p:spPr>
        <p:txBody>
          <a:bodyPr wrap="square">
            <a:spAutoFit/>
          </a:bodyPr>
          <a:lstStyle/>
          <a:p>
            <a:endParaRPr lang="en-US" altLang="zh-CN" sz="2000" dirty="0" smtClean="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矩形 7"/>
          <p:cNvSpPr/>
          <p:nvPr/>
        </p:nvSpPr>
        <p:spPr>
          <a:xfrm>
            <a:off x="517520" y="2044834"/>
            <a:ext cx="8108949" cy="1738938"/>
          </a:xfrm>
          <a:prstGeom prst="rect">
            <a:avLst/>
          </a:prstGeom>
        </p:spPr>
        <p:txBody>
          <a:bodyPr wrap="square">
            <a:spAutoFit/>
          </a:bodyPr>
          <a:lstStyle/>
          <a:p>
            <a:pPr marL="0" lvl="1"/>
            <a:endParaRPr lang="en-US" altLang="zh-CN" sz="2000" dirty="0"/>
          </a:p>
          <a:p>
            <a:pPr marL="0" lvl="1"/>
            <a:endParaRPr lang="en-US" altLang="zh-CN" sz="2000" dirty="0" smtClean="0"/>
          </a:p>
          <a:p>
            <a:pPr marL="0" lvl="1"/>
            <a:endParaRPr lang="zh-CN" altLang="zh-CN" sz="2000" dirty="0"/>
          </a:p>
          <a:p>
            <a:endParaRPr lang="en-US" altLang="zh-CN" sz="1800" b="1" dirty="0" smtClean="0"/>
          </a:p>
        </p:txBody>
      </p:sp>
      <p:sp>
        <p:nvSpPr>
          <p:cNvPr id="12" name="矩形标注 11"/>
          <p:cNvSpPr/>
          <p:nvPr/>
        </p:nvSpPr>
        <p:spPr bwMode="auto">
          <a:xfrm>
            <a:off x="5004060" y="3933070"/>
            <a:ext cx="1152160" cy="1080150"/>
          </a:xfrm>
          <a:prstGeom prst="wedgeRectCallou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矩形 10"/>
          <p:cNvSpPr/>
          <p:nvPr/>
        </p:nvSpPr>
        <p:spPr>
          <a:xfrm>
            <a:off x="517520" y="1896408"/>
            <a:ext cx="8078962" cy="1631216"/>
          </a:xfrm>
          <a:prstGeom prst="rect">
            <a:avLst/>
          </a:prstGeom>
        </p:spPr>
        <p:txBody>
          <a:bodyPr wrap="square">
            <a:spAutoFit/>
          </a:bodyPr>
          <a:lstStyle/>
          <a:p>
            <a:r>
              <a:rPr lang="zh-CN" altLang="zh-CN" sz="2000" b="1" dirty="0"/>
              <a:t>例</a:t>
            </a:r>
            <a:r>
              <a:rPr lang="en-US" altLang="zh-CN" sz="2000" b="1" dirty="0"/>
              <a:t> 6-10</a:t>
            </a:r>
            <a:r>
              <a:rPr lang="en-US" altLang="zh-CN" sz="2000" dirty="0"/>
              <a:t>  </a:t>
            </a:r>
            <a:r>
              <a:rPr lang="zh-CN" altLang="zh-CN" sz="2000" dirty="0"/>
              <a:t>某工厂大量连续生产，为了了解</a:t>
            </a:r>
            <a:r>
              <a:rPr lang="en-US" altLang="zh-CN" sz="2000" dirty="0"/>
              <a:t>11</a:t>
            </a:r>
            <a:r>
              <a:rPr lang="zh-CN" altLang="zh-CN" sz="2000" dirty="0"/>
              <a:t>月份产品的一级品率，决定抽出</a:t>
            </a:r>
            <a:r>
              <a:rPr lang="en-US" altLang="zh-CN" sz="2000" dirty="0"/>
              <a:t>5%</a:t>
            </a:r>
            <a:r>
              <a:rPr lang="zh-CN" altLang="zh-CN" sz="2000" dirty="0"/>
              <a:t>的产品进行检验，即在全月连续生产的</a:t>
            </a:r>
            <a:r>
              <a:rPr lang="en-US" altLang="zh-CN" sz="2000" dirty="0"/>
              <a:t>720</a:t>
            </a:r>
            <a:r>
              <a:rPr lang="zh-CN" altLang="zh-CN" sz="2000" dirty="0"/>
              <a:t>（</a:t>
            </a:r>
            <a:r>
              <a:rPr lang="en-US" altLang="zh-CN" sz="2000" dirty="0"/>
              <a:t>30</a:t>
            </a:r>
            <a:r>
              <a:rPr lang="zh-CN" altLang="zh-CN" sz="2000" dirty="0"/>
              <a:t>×</a:t>
            </a:r>
            <a:r>
              <a:rPr lang="en-US" altLang="zh-CN" sz="2000" dirty="0"/>
              <a:t>24</a:t>
            </a:r>
            <a:r>
              <a:rPr lang="zh-CN" altLang="zh-CN" sz="2000" dirty="0"/>
              <a:t>＝</a:t>
            </a:r>
            <a:r>
              <a:rPr lang="en-US" altLang="zh-CN" sz="2000" dirty="0"/>
              <a:t>720</a:t>
            </a:r>
            <a:r>
              <a:rPr lang="zh-CN" altLang="zh-CN" sz="2000" dirty="0"/>
              <a:t>）小时中，每隔</a:t>
            </a:r>
            <a:r>
              <a:rPr lang="en-US" altLang="zh-CN" sz="2000" dirty="0"/>
              <a:t>20</a:t>
            </a:r>
            <a:r>
              <a:rPr lang="zh-CN" altLang="zh-CN" sz="2000" dirty="0"/>
              <a:t>小时抽取</a:t>
            </a:r>
            <a:r>
              <a:rPr lang="en-US" altLang="zh-CN" sz="2000" dirty="0"/>
              <a:t>1</a:t>
            </a:r>
            <a:r>
              <a:rPr lang="zh-CN" altLang="zh-CN" sz="2000" dirty="0"/>
              <a:t>小时的全部产品进行检验。检验结果一级品率为</a:t>
            </a:r>
            <a:r>
              <a:rPr lang="en-US" altLang="zh-CN" sz="2000" dirty="0"/>
              <a:t>78%</a:t>
            </a:r>
            <a:r>
              <a:rPr lang="zh-CN" altLang="zh-CN" sz="2000" dirty="0"/>
              <a:t>，群间方差为</a:t>
            </a:r>
            <a:r>
              <a:rPr lang="en-US" altLang="zh-CN" sz="2000" dirty="0"/>
              <a:t>4%</a:t>
            </a:r>
            <a:r>
              <a:rPr lang="zh-CN" altLang="zh-CN" sz="2000" dirty="0"/>
              <a:t>，试以</a:t>
            </a:r>
            <a:r>
              <a:rPr lang="en-US" altLang="zh-CN" sz="2000" dirty="0"/>
              <a:t>95%</a:t>
            </a:r>
            <a:r>
              <a:rPr lang="zh-CN" altLang="zh-CN" sz="2000" dirty="0"/>
              <a:t>的概率估计该种产品一级品率的置信区间</a:t>
            </a:r>
            <a:r>
              <a:rPr lang="zh-CN" altLang="zh-CN" sz="2000" dirty="0" smtClean="0"/>
              <a:t>。</a:t>
            </a:r>
            <a:endParaRPr lang="en-US" altLang="zh-CN" sz="2000" dirty="0" smtClean="0"/>
          </a:p>
        </p:txBody>
      </p:sp>
      <p:pic>
        <p:nvPicPr>
          <p:cNvPr id="135172"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09684" y="3546000"/>
            <a:ext cx="6933964" cy="331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894201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A7EA8715-FBD1-452A-B05A-501B01DB5A0C}" type="slidenum">
              <a:rPr lang="en-US" altLang="zh-CN" sz="800">
                <a:solidFill>
                  <a:schemeClr val="bg1"/>
                </a:solidFill>
              </a:rPr>
              <a:pPr algn="r" eaLnBrk="1" hangingPunct="1"/>
              <a:t>46</a:t>
            </a:fld>
            <a:r>
              <a:rPr lang="en-US" altLang="zh-CN" sz="800">
                <a:solidFill>
                  <a:schemeClr val="bg1"/>
                </a:solidFill>
              </a:rPr>
              <a:t> ]</a:t>
            </a:r>
          </a:p>
        </p:txBody>
      </p:sp>
      <p:sp>
        <p:nvSpPr>
          <p:cNvPr id="17411" name="Text Box 12"/>
          <p:cNvSpPr txBox="1">
            <a:spLocks noChangeArrowheads="1"/>
          </p:cNvSpPr>
          <p:nvPr/>
        </p:nvSpPr>
        <p:spPr bwMode="auto">
          <a:xfrm>
            <a:off x="395288" y="738188"/>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zh-CN" altLang="en-US" dirty="0" smtClean="0">
                <a:latin typeface="楷体_GB2312" pitchFamily="49" charset="-122"/>
                <a:ea typeface="楷体_GB2312" pitchFamily="49" charset="-122"/>
              </a:rPr>
              <a:t>本章小结</a:t>
            </a:r>
            <a:endParaRPr lang="zh-CN" altLang="en-US" dirty="0">
              <a:latin typeface="楷体_GB2312" pitchFamily="49" charset="-122"/>
              <a:ea typeface="楷体_GB2312" pitchFamily="49" charset="-122"/>
            </a:endParaRPr>
          </a:p>
        </p:txBody>
      </p:sp>
      <p:sp>
        <p:nvSpPr>
          <p:cNvPr id="17412" name="Text Box 13"/>
          <p:cNvSpPr txBox="1">
            <a:spLocks noChangeArrowheads="1"/>
          </p:cNvSpPr>
          <p:nvPr/>
        </p:nvSpPr>
        <p:spPr bwMode="auto">
          <a:xfrm>
            <a:off x="395288" y="1243013"/>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b="1" i="1" dirty="0">
                <a:solidFill>
                  <a:srgbClr val="008000"/>
                </a:solidFill>
                <a:latin typeface="楷体_GB2312" pitchFamily="49" charset="-122"/>
                <a:ea typeface="楷体_GB2312" pitchFamily="49" charset="-122"/>
              </a:rPr>
              <a:t>Summary</a:t>
            </a:r>
          </a:p>
        </p:txBody>
      </p:sp>
      <p:sp>
        <p:nvSpPr>
          <p:cNvPr id="2" name="矩形 1"/>
          <p:cNvSpPr/>
          <p:nvPr/>
        </p:nvSpPr>
        <p:spPr>
          <a:xfrm>
            <a:off x="611449" y="1844780"/>
            <a:ext cx="8137263" cy="4878259"/>
          </a:xfrm>
          <a:prstGeom prst="rect">
            <a:avLst/>
          </a:prstGeom>
        </p:spPr>
        <p:txBody>
          <a:bodyPr wrap="square">
            <a:spAutoFit/>
          </a:bodyPr>
          <a:lstStyle/>
          <a:p>
            <a:pPr marL="342900" lvl="0" indent="-342900"/>
            <a:r>
              <a:rPr lang="en-US" altLang="zh-CN" sz="1800" dirty="0" smtClean="0"/>
              <a:t>1.    </a:t>
            </a:r>
            <a:r>
              <a:rPr lang="zh-CN" altLang="en-US" sz="1800" dirty="0" smtClean="0"/>
              <a:t>抽样分布</a:t>
            </a:r>
            <a:r>
              <a:rPr lang="zh-CN" altLang="en-US" sz="1800" dirty="0"/>
              <a:t>中几个重要的概念是总体与样本、总体参数与样本统计量、样本容量与样本个数、重复抽样与不重复抽样等</a:t>
            </a:r>
            <a:r>
              <a:rPr lang="zh-CN" altLang="en-US" sz="1800" dirty="0" smtClean="0"/>
              <a:t>。</a:t>
            </a:r>
            <a:endParaRPr lang="en-US" altLang="zh-CN" sz="1800" dirty="0" smtClean="0"/>
          </a:p>
          <a:p>
            <a:pPr marL="342900" lvl="0" indent="-342900"/>
            <a:r>
              <a:rPr lang="en-US" altLang="zh-CN" sz="1800" dirty="0" smtClean="0"/>
              <a:t>2.    </a:t>
            </a:r>
            <a:r>
              <a:rPr lang="zh-CN" altLang="en-US" sz="1800" dirty="0" smtClean="0"/>
              <a:t>抽样分布</a:t>
            </a:r>
            <a:r>
              <a:rPr lang="zh-CN" altLang="en-US" sz="1800" dirty="0"/>
              <a:t>的主要定理有：正态分布再生定理、中心极限定理、样本成数的抽样分布定理、小样本分布定理，其中中心极限定理是最重要的</a:t>
            </a:r>
            <a:r>
              <a:rPr lang="zh-CN" altLang="en-US" sz="1800" dirty="0" smtClean="0"/>
              <a:t>。</a:t>
            </a:r>
            <a:endParaRPr lang="en-US" altLang="zh-CN" sz="1800" dirty="0" smtClean="0"/>
          </a:p>
          <a:p>
            <a:pPr marL="342900" lvl="0" indent="-342900"/>
            <a:r>
              <a:rPr lang="en-US" altLang="zh-CN" sz="1800" dirty="0" smtClean="0"/>
              <a:t>3.    </a:t>
            </a:r>
            <a:r>
              <a:rPr lang="zh-CN" altLang="en-US" sz="1800" dirty="0" smtClean="0"/>
              <a:t>抽样</a:t>
            </a:r>
            <a:r>
              <a:rPr lang="zh-CN" altLang="en-US" sz="1800" dirty="0"/>
              <a:t>误差是所有可能的样本统计量的标准差，它反映了样本统计量与总体参数的平均误差程度，其大小反映了统计推断精确程度的高低</a:t>
            </a:r>
            <a:r>
              <a:rPr lang="zh-CN" altLang="en-US" sz="1800" dirty="0" smtClean="0"/>
              <a:t>。</a:t>
            </a:r>
            <a:endParaRPr lang="en-US" altLang="zh-CN" sz="1800" dirty="0" smtClean="0"/>
          </a:p>
          <a:p>
            <a:pPr marL="342900" lvl="0" indent="-342900"/>
            <a:r>
              <a:rPr lang="en-US" altLang="zh-CN" sz="1800" dirty="0" smtClean="0"/>
              <a:t>4.    </a:t>
            </a:r>
            <a:r>
              <a:rPr lang="zh-CN" altLang="en-US" sz="1800" dirty="0" smtClean="0"/>
              <a:t>参数估计</a:t>
            </a:r>
            <a:r>
              <a:rPr lang="zh-CN" altLang="en-US" sz="1800" dirty="0"/>
              <a:t>中估计量的选择应同时满足无偏性、有效性和一致性的要求，其中无偏性是个基本要求，在此基础上还应该满足有效性和一致性</a:t>
            </a:r>
            <a:r>
              <a:rPr lang="zh-CN" altLang="en-US" sz="1800" dirty="0" smtClean="0"/>
              <a:t>。</a:t>
            </a:r>
            <a:endParaRPr lang="en-US" altLang="zh-CN" sz="1800" dirty="0" smtClean="0"/>
          </a:p>
          <a:p>
            <a:pPr marL="342900" lvl="0" indent="-342900"/>
            <a:r>
              <a:rPr lang="en-US" altLang="zh-CN" sz="1800" dirty="0" smtClean="0"/>
              <a:t>5.    </a:t>
            </a:r>
            <a:r>
              <a:rPr lang="zh-CN" altLang="en-US" sz="1800" dirty="0" smtClean="0"/>
              <a:t>参数估计</a:t>
            </a:r>
            <a:r>
              <a:rPr lang="zh-CN" altLang="en-US" sz="1800" dirty="0"/>
              <a:t>有点估计和区间估计，实际工作中较常使用的是区间估计。区间估计是根据样本统计量的值结合抽样分布理论，以一定概率保证程度对未知总体参数给出一个置信区间</a:t>
            </a:r>
            <a:r>
              <a:rPr lang="zh-CN" altLang="en-US" sz="1800" dirty="0" smtClean="0"/>
              <a:t>。</a:t>
            </a:r>
            <a:endParaRPr lang="en-US" altLang="zh-CN" sz="1800" dirty="0" smtClean="0"/>
          </a:p>
          <a:p>
            <a:pPr marL="342900" indent="-342900"/>
            <a:r>
              <a:rPr lang="en-US" altLang="zh-CN" sz="1800" dirty="0" smtClean="0"/>
              <a:t>6.    </a:t>
            </a:r>
            <a:r>
              <a:rPr lang="zh-CN" altLang="en-US" sz="1800" dirty="0" smtClean="0"/>
              <a:t>从</a:t>
            </a:r>
            <a:r>
              <a:rPr lang="zh-CN" altLang="en-US" sz="1800" dirty="0"/>
              <a:t>总体中随机抽取样本有不同的抽样组织方式，如简单随机抽样、分类抽样、等距抽样和整群抽样等。</a:t>
            </a:r>
            <a:endParaRPr lang="en-US" altLang="zh-CN" sz="1800" dirty="0"/>
          </a:p>
          <a:p>
            <a:pPr lvl="0"/>
            <a:endParaRPr lang="zh-CN" alt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F634E37B-E243-434F-9AA3-3B4500235545}" type="slidenum">
              <a:rPr lang="en-US" altLang="zh-CN" sz="800">
                <a:solidFill>
                  <a:schemeClr val="bg1"/>
                </a:solidFill>
              </a:rPr>
              <a:pPr algn="r" eaLnBrk="1" hangingPunct="1"/>
              <a:t>5</a:t>
            </a:fld>
            <a:r>
              <a:rPr lang="en-US" altLang="zh-CN" sz="800">
                <a:solidFill>
                  <a:schemeClr val="bg1"/>
                </a:solidFill>
              </a:rPr>
              <a:t> ]</a:t>
            </a:r>
          </a:p>
        </p:txBody>
      </p:sp>
      <p:sp>
        <p:nvSpPr>
          <p:cNvPr id="10" name="Text Box 11"/>
          <p:cNvSpPr txBox="1">
            <a:spLocks noChangeArrowheads="1"/>
          </p:cNvSpPr>
          <p:nvPr/>
        </p:nvSpPr>
        <p:spPr bwMode="auto">
          <a:xfrm>
            <a:off x="395288" y="1268700"/>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6.1.4  </a:t>
            </a:r>
            <a:r>
              <a:rPr lang="zh-CN" altLang="en-US" dirty="0" smtClean="0">
                <a:latin typeface="楷体_GB2312" pitchFamily="49" charset="-122"/>
                <a:ea typeface="楷体_GB2312" pitchFamily="49" charset="-122"/>
              </a:rPr>
              <a:t>抽样方法</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286544" y="2348850"/>
            <a:ext cx="8642350" cy="2708434"/>
          </a:xfrm>
          <a:prstGeom prst="rect">
            <a:avLst/>
          </a:prstGeom>
          <a:noFill/>
          <a:ln w="9525" algn="ctr">
            <a:noFill/>
            <a:miter lim="800000"/>
            <a:headEnd/>
            <a:tailEnd/>
          </a:ln>
          <a:effectLst/>
        </p:spPr>
        <p:txBody>
          <a:bodyPr>
            <a:spAutoFit/>
          </a:bodyPr>
          <a:lstStyle/>
          <a:p>
            <a:pPr marL="342900" indent="-342900">
              <a:buFont typeface="Wingdings" panose="05000000000000000000" pitchFamily="2" charset="2"/>
              <a:buChar char="Ø"/>
              <a:defRPr/>
            </a:pPr>
            <a:r>
              <a:rPr lang="zh-CN" altLang="zh-CN" sz="2000" dirty="0"/>
              <a:t>根据从总体中随机抽取某一单位后是否将其放回到总体中去参加下一次抽取，抽样方法可分为重复抽样和不重复抽样</a:t>
            </a:r>
            <a:r>
              <a:rPr lang="zh-CN" altLang="zh-CN" sz="2000" dirty="0" smtClean="0"/>
              <a:t>。</a:t>
            </a:r>
            <a:r>
              <a:rPr lang="en-US" altLang="zh-CN" sz="2000" dirty="0" smtClean="0"/>
              <a:t>	</a:t>
            </a:r>
          </a:p>
          <a:p>
            <a:pPr marL="342900" indent="-342900">
              <a:buFont typeface="Wingdings" panose="05000000000000000000" pitchFamily="2" charset="2"/>
              <a:buChar char="Ø"/>
              <a:defRPr/>
            </a:pPr>
            <a:r>
              <a:rPr lang="zh-CN" altLang="zh-CN" sz="2000" dirty="0"/>
              <a:t>根据从总体中抽取的</a:t>
            </a:r>
            <a:r>
              <a:rPr lang="en-US" altLang="zh-CN" sz="2000" dirty="0"/>
              <a:t>n</a:t>
            </a:r>
            <a:r>
              <a:rPr lang="zh-CN" altLang="zh-CN" sz="2000" dirty="0"/>
              <a:t>样本单位的方法，按照是否考虑中选顺序可以分为考虑顺序抽样和不考虑顺序抽样</a:t>
            </a:r>
            <a:r>
              <a:rPr lang="zh-CN" altLang="zh-CN" sz="2000" dirty="0" smtClean="0"/>
              <a:t>。</a:t>
            </a:r>
            <a:endParaRPr lang="en-US" altLang="zh-CN" sz="2000" dirty="0" smtClean="0"/>
          </a:p>
          <a:p>
            <a:pPr marL="342900" indent="-342900">
              <a:buFont typeface="Wingdings" panose="05000000000000000000" pitchFamily="2" charset="2"/>
              <a:buChar char="Ø"/>
              <a:defRPr/>
            </a:pPr>
            <a:r>
              <a:rPr lang="zh-CN" altLang="zh-CN" sz="2000" dirty="0"/>
              <a:t>在社会经济现象和企业管理问题研究中，较常使用的是不考虑顺序的不重复抽样。</a:t>
            </a:r>
          </a:p>
          <a:p>
            <a:pPr>
              <a:defRPr/>
            </a:pPr>
            <a:endParaRPr lang="zh-CN" altLang="en-US" sz="2000" dirty="0" smtClean="0">
              <a:latin typeface="楷体_GB2312" pitchFamily="49" charset="-122"/>
              <a:ea typeface="楷体_GB2312" pitchFamily="49" charset="-122"/>
            </a:endParaRPr>
          </a:p>
        </p:txBody>
      </p:sp>
    </p:spTree>
    <p:extLst>
      <p:ext uri="{BB962C8B-B14F-4D97-AF65-F5344CB8AC3E}">
        <p14:creationId xmlns:p14="http://schemas.microsoft.com/office/powerpoint/2010/main" xmlns="" val="14031495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3178BF5E-81EB-42C7-B7D7-8FE0DAF5B620}" type="slidenum">
              <a:rPr lang="en-US" altLang="zh-CN" sz="800">
                <a:solidFill>
                  <a:schemeClr val="bg1"/>
                </a:solidFill>
              </a:rPr>
              <a:pPr algn="r" eaLnBrk="1" hangingPunct="1"/>
              <a:t>6</a:t>
            </a:fld>
            <a:r>
              <a:rPr lang="en-US" altLang="zh-CN" sz="800">
                <a:solidFill>
                  <a:schemeClr val="bg1"/>
                </a:solidFill>
              </a:rPr>
              <a:t> ]</a:t>
            </a:r>
          </a:p>
        </p:txBody>
      </p:sp>
      <p:sp>
        <p:nvSpPr>
          <p:cNvPr id="4099" name="Text Box 12"/>
          <p:cNvSpPr txBox="1">
            <a:spLocks noChangeArrowheads="1"/>
          </p:cNvSpPr>
          <p:nvPr/>
        </p:nvSpPr>
        <p:spPr bwMode="auto">
          <a:xfrm>
            <a:off x="395288" y="738188"/>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dirty="0">
                <a:latin typeface="楷体_GB2312" pitchFamily="49" charset="-122"/>
                <a:ea typeface="楷体_GB2312" pitchFamily="49" charset="-122"/>
              </a:rPr>
              <a:t>6</a:t>
            </a:r>
            <a:r>
              <a:rPr lang="en-US" altLang="zh-CN" dirty="0" smtClean="0">
                <a:latin typeface="楷体_GB2312" pitchFamily="49" charset="-122"/>
                <a:ea typeface="楷体_GB2312" pitchFamily="49" charset="-122"/>
              </a:rPr>
              <a:t>.2 </a:t>
            </a:r>
            <a:r>
              <a:rPr lang="zh-CN" altLang="en-US" dirty="0" smtClean="0">
                <a:latin typeface="楷体_GB2312" pitchFamily="49" charset="-122"/>
                <a:ea typeface="楷体_GB2312" pitchFamily="49" charset="-122"/>
              </a:rPr>
              <a:t>抽样分布理论</a:t>
            </a:r>
            <a:endParaRPr lang="zh-CN" altLang="en-US" dirty="0">
              <a:latin typeface="楷体_GB2312" pitchFamily="49" charset="-122"/>
              <a:ea typeface="楷体_GB2312" pitchFamily="49" charset="-122"/>
            </a:endParaRPr>
          </a:p>
        </p:txBody>
      </p:sp>
      <p:sp>
        <p:nvSpPr>
          <p:cNvPr id="4100" name="Text Box 13"/>
          <p:cNvSpPr txBox="1">
            <a:spLocks noChangeArrowheads="1"/>
          </p:cNvSpPr>
          <p:nvPr/>
        </p:nvSpPr>
        <p:spPr bwMode="auto">
          <a:xfrm>
            <a:off x="395288" y="1243013"/>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b="1" i="1" dirty="0">
                <a:solidFill>
                  <a:srgbClr val="008000"/>
                </a:solidFill>
                <a:latin typeface="楷体_GB2312" pitchFamily="49" charset="-122"/>
                <a:ea typeface="楷体_GB2312" pitchFamily="49" charset="-122"/>
              </a:rPr>
              <a:t>Section 2 Sampling Distribution Theory</a:t>
            </a:r>
          </a:p>
        </p:txBody>
      </p:sp>
      <p:sp>
        <p:nvSpPr>
          <p:cNvPr id="6"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6.2.1  </a:t>
            </a:r>
            <a:r>
              <a:rPr lang="zh-CN" altLang="en-US" dirty="0">
                <a:latin typeface="楷体_GB2312" pitchFamily="49" charset="-122"/>
                <a:ea typeface="楷体_GB2312" pitchFamily="49" charset="-122"/>
              </a:rPr>
              <a:t>抽样分布的概念</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306388" y="2529384"/>
            <a:ext cx="8642350" cy="2769989"/>
          </a:xfrm>
          <a:prstGeom prst="rect">
            <a:avLst/>
          </a:prstGeom>
          <a:noFill/>
          <a:ln w="9525" algn="ctr">
            <a:noFill/>
            <a:miter lim="800000"/>
            <a:headEnd/>
            <a:tailEnd/>
          </a:ln>
          <a:effectLst/>
        </p:spPr>
        <p:txBody>
          <a:bodyPr>
            <a:spAutoFit/>
          </a:bodyPr>
          <a:lstStyle/>
          <a:p>
            <a:pPr>
              <a:defRPr/>
            </a:pPr>
            <a:r>
              <a:rPr lang="zh-CN" altLang="zh-CN" dirty="0">
                <a:effectLst>
                  <a:outerShdw blurRad="38100" dist="38100" dir="2700000" algn="tl">
                    <a:srgbClr val="000000">
                      <a:alpha val="43137"/>
                    </a:srgbClr>
                  </a:outerShdw>
                </a:effectLst>
              </a:rPr>
              <a:t>同一总体中随机抽取的样本不同，所计算出来的某一统计量的数值就可能不同，所有这些数值的分布就叫作抽样分布</a:t>
            </a:r>
            <a:r>
              <a:rPr lang="zh-CN" altLang="zh-CN" dirty="0" smtClean="0">
                <a:effectLst>
                  <a:outerShdw blurRad="38100" dist="38100" dir="2700000" algn="tl">
                    <a:srgbClr val="000000">
                      <a:alpha val="43137"/>
                    </a:srgbClr>
                  </a:outerShdw>
                </a:effectLst>
              </a:rPr>
              <a:t>。</a:t>
            </a:r>
            <a:endParaRPr lang="en-US" altLang="zh-CN" dirty="0" smtClean="0">
              <a:effectLst>
                <a:outerShdw blurRad="38100" dist="38100" dir="2700000" algn="tl">
                  <a:srgbClr val="000000">
                    <a:alpha val="43137"/>
                  </a:srgbClr>
                </a:outerShdw>
              </a:effectLst>
            </a:endParaRPr>
          </a:p>
          <a:p>
            <a:pPr>
              <a:defRPr/>
            </a:pPr>
            <a:r>
              <a:rPr lang="zh-CN" altLang="en-US" sz="2000" dirty="0">
                <a:latin typeface="楷体_GB2312" pitchFamily="49" charset="-122"/>
                <a:ea typeface="楷体_GB2312" pitchFamily="49" charset="-122"/>
              </a:rPr>
              <a:t>例如，要对总体均值进行推断，现从总体</a:t>
            </a:r>
            <a:r>
              <a:rPr lang="en-US" altLang="zh-CN" sz="2000" dirty="0">
                <a:latin typeface="楷体_GB2312" pitchFamily="49" charset="-122"/>
                <a:ea typeface="楷体_GB2312" pitchFamily="49" charset="-122"/>
              </a:rPr>
              <a:t>N</a:t>
            </a:r>
            <a:r>
              <a:rPr lang="zh-CN" altLang="en-US" sz="2000" dirty="0">
                <a:latin typeface="楷体_GB2312" pitchFamily="49" charset="-122"/>
                <a:ea typeface="楷体_GB2312" pitchFamily="49" charset="-122"/>
              </a:rPr>
              <a:t>个单位中随机抽取</a:t>
            </a:r>
            <a:r>
              <a:rPr lang="en-US" altLang="zh-CN" sz="2000" dirty="0">
                <a:latin typeface="楷体_GB2312" pitchFamily="49" charset="-122"/>
                <a:ea typeface="楷体_GB2312" pitchFamily="49" charset="-122"/>
              </a:rPr>
              <a:t>n</a:t>
            </a:r>
            <a:r>
              <a:rPr lang="zh-CN" altLang="en-US" sz="2000" dirty="0">
                <a:latin typeface="楷体_GB2312" pitchFamily="49" charset="-122"/>
                <a:ea typeface="楷体_GB2312" pitchFamily="49" charset="-122"/>
              </a:rPr>
              <a:t>个单位组成样本，计算样本均值，假定全部可能的样本有</a:t>
            </a:r>
            <a:r>
              <a:rPr lang="en-US" altLang="zh-CN" sz="2000" dirty="0">
                <a:latin typeface="楷体_GB2312" pitchFamily="49" charset="-122"/>
                <a:ea typeface="楷体_GB2312" pitchFamily="49" charset="-122"/>
              </a:rPr>
              <a:t>k</a:t>
            </a:r>
            <a:r>
              <a:rPr lang="zh-CN" altLang="en-US" sz="2000" dirty="0">
                <a:latin typeface="楷体_GB2312" pitchFamily="49" charset="-122"/>
                <a:ea typeface="楷体_GB2312" pitchFamily="49" charset="-122"/>
              </a:rPr>
              <a:t>个，就有</a:t>
            </a:r>
            <a:r>
              <a:rPr lang="en-US" altLang="zh-CN" sz="2000" dirty="0">
                <a:latin typeface="楷体_GB2312" pitchFamily="49" charset="-122"/>
                <a:ea typeface="楷体_GB2312" pitchFamily="49" charset="-122"/>
              </a:rPr>
              <a:t>k</a:t>
            </a:r>
            <a:r>
              <a:rPr lang="zh-CN" altLang="en-US" sz="2000" dirty="0">
                <a:latin typeface="楷体_GB2312" pitchFamily="49" charset="-122"/>
                <a:ea typeface="楷体_GB2312" pitchFamily="49" charset="-122"/>
              </a:rPr>
              <a:t>个样本均值 ，则 的概率分布就称为样本平均数的抽样分布</a:t>
            </a:r>
            <a:r>
              <a:rPr lang="en-US" altLang="zh-CN" sz="2000" dirty="0">
                <a:latin typeface="楷体_GB2312" pitchFamily="49" charset="-122"/>
                <a:ea typeface="楷体_GB2312" pitchFamily="49" charset="-122"/>
              </a:rPr>
              <a:t>(Sampling Distribution)</a:t>
            </a:r>
            <a:r>
              <a:rPr lang="zh-CN" altLang="en-US" sz="2000" dirty="0">
                <a:latin typeface="楷体_GB2312" pitchFamily="49" charset="-122"/>
                <a:ea typeface="楷体_GB2312" pitchFamily="49" charset="-122"/>
              </a:rPr>
              <a:t>。同理有样本比率的抽样分布、样本方差的抽样分布等</a:t>
            </a:r>
            <a:r>
              <a:rPr lang="zh-CN" altLang="en-US" sz="2000" dirty="0" smtClean="0">
                <a:latin typeface="楷体_GB2312" pitchFamily="49" charset="-122"/>
                <a:ea typeface="楷体_GB2312" pitchFamily="49" charset="-122"/>
              </a:rPr>
              <a:t>。</a:t>
            </a:r>
            <a:endParaRPr lang="en-US" altLang="zh-CN" sz="2000" dirty="0" smtClean="0">
              <a:latin typeface="楷体_GB2312" pitchFamily="49" charset="-122"/>
              <a:ea typeface="楷体_GB2312" pitchFamily="49" charset="-122"/>
            </a:endParaRPr>
          </a:p>
          <a:p>
            <a:pPr>
              <a:defRPr/>
            </a:pPr>
            <a:r>
              <a:rPr lang="zh-CN" altLang="zh-CN" sz="2000" dirty="0"/>
              <a:t>样本的构成与抽样组织方式、抽样方法和样本容量都有关系。</a:t>
            </a:r>
            <a:r>
              <a:rPr lang="zh-CN" altLang="en-US" sz="2000" dirty="0" smtClean="0">
                <a:latin typeface="楷体_GB2312" pitchFamily="49" charset="-122"/>
                <a:ea typeface="楷体_GB2312" pitchFamily="49" charset="-122"/>
              </a:rPr>
              <a:t> </a:t>
            </a:r>
            <a:endParaRPr lang="zh-CN" altLang="en-US" sz="2000" dirty="0">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3178BF5E-81EB-42C7-B7D7-8FE0DAF5B620}" type="slidenum">
              <a:rPr lang="en-US" altLang="zh-CN" sz="800">
                <a:solidFill>
                  <a:schemeClr val="bg1"/>
                </a:solidFill>
              </a:rPr>
              <a:pPr algn="r" eaLnBrk="1" hangingPunct="1"/>
              <a:t>7</a:t>
            </a:fld>
            <a:r>
              <a:rPr lang="en-US" altLang="zh-CN" sz="800">
                <a:solidFill>
                  <a:schemeClr val="bg1"/>
                </a:solidFill>
              </a:rPr>
              <a:t> ]</a:t>
            </a:r>
          </a:p>
        </p:txBody>
      </p:sp>
      <p:sp>
        <p:nvSpPr>
          <p:cNvPr id="6" name="Text Box 11"/>
          <p:cNvSpPr txBox="1">
            <a:spLocks noChangeArrowheads="1"/>
          </p:cNvSpPr>
          <p:nvPr/>
        </p:nvSpPr>
        <p:spPr bwMode="auto">
          <a:xfrm>
            <a:off x="415132" y="1196690"/>
            <a:ext cx="8424862" cy="461665"/>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6.2.2  </a:t>
            </a:r>
            <a:r>
              <a:rPr lang="zh-CN" altLang="en-US" dirty="0">
                <a:latin typeface="楷体_GB2312" pitchFamily="49" charset="-122"/>
                <a:ea typeface="楷体_GB2312" pitchFamily="49" charset="-122"/>
              </a:rPr>
              <a:t>有关抽样分布的主要定理</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197644" y="1916790"/>
            <a:ext cx="8642350" cy="5262979"/>
          </a:xfrm>
          <a:prstGeom prst="rect">
            <a:avLst/>
          </a:prstGeom>
          <a:noFill/>
          <a:ln w="9525" algn="ctr">
            <a:noFill/>
            <a:miter lim="800000"/>
            <a:headEnd/>
            <a:tailEnd/>
          </a:ln>
          <a:effectLst/>
        </p:spPr>
        <p:txBody>
          <a:bodyPr>
            <a:spAutoFit/>
          </a:bodyPr>
          <a:lstStyle/>
          <a:p>
            <a:pPr marL="457200" indent="-457200">
              <a:buFont typeface="+mj-lt"/>
              <a:buAutoNum type="arabicPeriod"/>
              <a:defRPr/>
            </a:pPr>
            <a:r>
              <a:rPr lang="zh-CN" altLang="zh-CN" dirty="0">
                <a:effectLst>
                  <a:outerShdw blurRad="38100" dist="38100" dir="2700000" algn="tl">
                    <a:srgbClr val="000000">
                      <a:alpha val="43137"/>
                    </a:srgbClr>
                  </a:outerShdw>
                </a:effectLst>
              </a:rPr>
              <a:t>正态分布的再生</a:t>
            </a:r>
            <a:r>
              <a:rPr lang="zh-CN" altLang="zh-CN" dirty="0" smtClean="0">
                <a:effectLst>
                  <a:outerShdw blurRad="38100" dist="38100" dir="2700000" algn="tl">
                    <a:srgbClr val="000000">
                      <a:alpha val="43137"/>
                    </a:srgbClr>
                  </a:outerShdw>
                </a:effectLst>
              </a:rPr>
              <a:t>定理</a:t>
            </a:r>
            <a:endParaRPr lang="en-US" altLang="zh-CN" dirty="0">
              <a:effectLst>
                <a:outerShdw blurRad="38100" dist="38100" dir="2700000" algn="tl">
                  <a:srgbClr val="000000">
                    <a:alpha val="43137"/>
                  </a:srgbClr>
                </a:outerShdw>
              </a:effectLst>
            </a:endParaRPr>
          </a:p>
          <a:p>
            <a:pPr>
              <a:defRPr/>
            </a:pPr>
            <a:r>
              <a:rPr lang="zh-CN" altLang="zh-CN" sz="2000" dirty="0"/>
              <a:t>总体是正态总体，即</a:t>
            </a:r>
            <a:r>
              <a:rPr lang="en-US" altLang="zh-CN" sz="2000" dirty="0"/>
              <a:t>X~N( ),</a:t>
            </a:r>
            <a:r>
              <a:rPr lang="zh-CN" altLang="zh-CN" sz="2000" dirty="0"/>
              <a:t>从中抽取</a:t>
            </a:r>
            <a:r>
              <a:rPr lang="en-US" altLang="zh-CN" sz="2000" dirty="0"/>
              <a:t>n</a:t>
            </a:r>
            <a:r>
              <a:rPr lang="zh-CN" altLang="zh-CN" sz="2000" dirty="0"/>
              <a:t>个单位构成样本，其样本平均数</a:t>
            </a:r>
            <a:r>
              <a:rPr lang="en-US" altLang="zh-CN" sz="2000" dirty="0"/>
              <a:t> </a:t>
            </a:r>
            <a:r>
              <a:rPr lang="zh-CN" altLang="zh-CN" sz="2000" dirty="0"/>
              <a:t>的抽样分布有三个基本</a:t>
            </a:r>
            <a:r>
              <a:rPr lang="zh-CN" altLang="zh-CN" sz="2000" dirty="0" smtClean="0"/>
              <a:t>性质</a:t>
            </a:r>
            <a:r>
              <a:rPr lang="en-US" altLang="zh-CN" sz="2000" dirty="0" smtClean="0"/>
              <a:t>:</a:t>
            </a:r>
          </a:p>
          <a:p>
            <a:r>
              <a:rPr lang="zh-CN" altLang="zh-CN" sz="2000" dirty="0"/>
              <a:t>（</a:t>
            </a:r>
            <a:r>
              <a:rPr lang="en-US" altLang="zh-CN" sz="2000" dirty="0"/>
              <a:t>1</a:t>
            </a:r>
            <a:r>
              <a:rPr lang="zh-CN" altLang="zh-CN" sz="2000" dirty="0"/>
              <a:t>）</a:t>
            </a:r>
            <a:r>
              <a:rPr lang="zh-CN" altLang="zh-CN" sz="2000" dirty="0" smtClean="0"/>
              <a:t>抽样分布</a:t>
            </a:r>
            <a:r>
              <a:rPr lang="zh-CN" altLang="zh-CN" sz="2000" dirty="0"/>
              <a:t>也是一个正态分布。 </a:t>
            </a:r>
          </a:p>
          <a:p>
            <a:r>
              <a:rPr lang="zh-CN" altLang="zh-CN" sz="2000" dirty="0" smtClean="0"/>
              <a:t>（</a:t>
            </a:r>
            <a:r>
              <a:rPr lang="en-US" altLang="zh-CN" sz="2000" dirty="0" smtClean="0"/>
              <a:t>2</a:t>
            </a:r>
            <a:r>
              <a:rPr lang="zh-CN" altLang="zh-CN" sz="2000" dirty="0" smtClean="0"/>
              <a:t>）抽样分布</a:t>
            </a:r>
            <a:r>
              <a:rPr lang="zh-CN" altLang="zh-CN" sz="2000" dirty="0"/>
              <a:t>的平均数等于总体</a:t>
            </a:r>
            <a:r>
              <a:rPr lang="zh-CN" altLang="zh-CN" sz="2000" dirty="0" smtClean="0"/>
              <a:t>平均数</a:t>
            </a:r>
            <a:r>
              <a:rPr lang="zh-CN" altLang="en-US" sz="2000" dirty="0" smtClean="0"/>
              <a:t>，即 </a:t>
            </a:r>
            <a:r>
              <a:rPr lang="en-US" altLang="zh-CN" sz="2000" dirty="0" smtClean="0"/>
              <a:t>E</a:t>
            </a:r>
            <a:r>
              <a:rPr lang="zh-CN" altLang="zh-CN" sz="2000" dirty="0"/>
              <a:t> </a:t>
            </a:r>
            <a:r>
              <a:rPr lang="en-US" altLang="zh-CN" sz="2000" dirty="0" smtClean="0"/>
              <a:t>                                </a:t>
            </a:r>
            <a:r>
              <a:rPr lang="zh-CN" altLang="zh-CN" sz="2000" dirty="0" smtClean="0"/>
              <a:t>（</a:t>
            </a:r>
            <a:r>
              <a:rPr lang="en-US" altLang="zh-CN" sz="2000" dirty="0"/>
              <a:t>6.1</a:t>
            </a:r>
            <a:r>
              <a:rPr lang="zh-CN" altLang="zh-CN" sz="2000" dirty="0" smtClean="0"/>
              <a:t>）</a:t>
            </a:r>
            <a:endParaRPr lang="en-US" altLang="zh-CN" sz="2000" dirty="0" smtClean="0"/>
          </a:p>
          <a:p>
            <a:r>
              <a:rPr lang="zh-CN" altLang="zh-CN" sz="2000" dirty="0"/>
              <a:t>（</a:t>
            </a:r>
            <a:r>
              <a:rPr lang="en-US" altLang="zh-CN" sz="2000" dirty="0"/>
              <a:t>3</a:t>
            </a:r>
            <a:r>
              <a:rPr lang="zh-CN" altLang="zh-CN" sz="2000" dirty="0"/>
              <a:t>）抽样分布的方差比总体方差要小，而且不重复抽样的方差比重复抽样的更小，在重复抽样条件下，抽样分布的方差</a:t>
            </a:r>
            <a:r>
              <a:rPr lang="en-US" altLang="zh-CN" sz="2000" dirty="0"/>
              <a:t> </a:t>
            </a:r>
            <a:r>
              <a:rPr lang="zh-CN" altLang="zh-CN" sz="2000" dirty="0"/>
              <a:t>与总体方差</a:t>
            </a:r>
            <a:r>
              <a:rPr lang="en-US" altLang="zh-CN" sz="2000" dirty="0"/>
              <a:t> </a:t>
            </a:r>
            <a:r>
              <a:rPr lang="zh-CN" altLang="zh-CN" sz="2000" dirty="0"/>
              <a:t>之间的关系为</a:t>
            </a:r>
          </a:p>
          <a:p>
            <a:r>
              <a:rPr lang="en-US" altLang="zh-CN" sz="2000" dirty="0"/>
              <a:t> </a:t>
            </a:r>
            <a:r>
              <a:rPr lang="en-US" altLang="zh-CN" sz="2000" dirty="0" smtClean="0"/>
              <a:t>                      =                              </a:t>
            </a:r>
            <a:r>
              <a:rPr lang="zh-CN" altLang="zh-CN" sz="2000" dirty="0" smtClean="0"/>
              <a:t>（</a:t>
            </a:r>
            <a:r>
              <a:rPr lang="en-US" altLang="zh-CN" sz="2000" dirty="0"/>
              <a:t>6.2</a:t>
            </a:r>
            <a:r>
              <a:rPr lang="zh-CN" altLang="zh-CN" sz="2000" dirty="0"/>
              <a:t>）</a:t>
            </a:r>
          </a:p>
          <a:p>
            <a:pPr>
              <a:defRPr/>
            </a:pPr>
            <a:r>
              <a:rPr lang="zh-CN" altLang="zh-CN" sz="2000" dirty="0"/>
              <a:t>在不重复抽样条件下，</a:t>
            </a:r>
            <a:r>
              <a:rPr lang="en-US" altLang="zh-CN" sz="2000" dirty="0"/>
              <a:t> </a:t>
            </a:r>
            <a:r>
              <a:rPr lang="zh-CN" altLang="zh-CN" sz="2000" dirty="0"/>
              <a:t>与</a:t>
            </a:r>
            <a:r>
              <a:rPr lang="en-US" altLang="zh-CN" sz="2000" dirty="0"/>
              <a:t> </a:t>
            </a:r>
            <a:r>
              <a:rPr lang="zh-CN" altLang="zh-CN" sz="2000" dirty="0"/>
              <a:t>之间的关系</a:t>
            </a:r>
            <a:r>
              <a:rPr lang="zh-CN" altLang="zh-CN" sz="2000" dirty="0" smtClean="0"/>
              <a:t>为</a:t>
            </a:r>
            <a:endParaRPr lang="en-US" altLang="zh-CN" sz="2000" dirty="0" smtClean="0"/>
          </a:p>
          <a:p>
            <a:pPr>
              <a:defRPr/>
            </a:pPr>
            <a:r>
              <a:rPr lang="en-US" altLang="zh-CN" sz="2000" dirty="0" smtClean="0"/>
              <a:t>                     =                                 </a:t>
            </a:r>
            <a:r>
              <a:rPr lang="zh-CN" altLang="zh-CN" sz="2000" dirty="0" smtClean="0"/>
              <a:t>（</a:t>
            </a:r>
            <a:r>
              <a:rPr lang="en-US" altLang="zh-CN" sz="2000" dirty="0"/>
              <a:t>6.3</a:t>
            </a:r>
            <a:r>
              <a:rPr lang="zh-CN" altLang="zh-CN" sz="2000" dirty="0"/>
              <a:t>）</a:t>
            </a:r>
            <a:endParaRPr lang="en-US" altLang="zh-CN" sz="2000" dirty="0"/>
          </a:p>
          <a:p>
            <a:pPr>
              <a:defRPr/>
            </a:pPr>
            <a:endParaRPr lang="en-US" altLang="zh-CN" sz="2000" dirty="0" smtClean="0"/>
          </a:p>
          <a:p>
            <a:pPr>
              <a:defRPr/>
            </a:pPr>
            <a:endParaRPr lang="en-US" altLang="zh-CN" sz="2000" dirty="0" smtClean="0">
              <a:latin typeface="楷体_GB2312" pitchFamily="49" charset="-122"/>
              <a:ea typeface="楷体_GB2312" pitchFamily="49" charset="-122"/>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p:cNvGraphicFramePr>
            <a:graphicFrameLocks noChangeAspect="1"/>
          </p:cNvGraphicFramePr>
          <p:nvPr>
            <p:extLst>
              <p:ext uri="{D42A27DB-BD31-4B8C-83A1-F6EECF244321}">
                <p14:modId xmlns:p14="http://schemas.microsoft.com/office/powerpoint/2010/main" xmlns="" val="305893328"/>
              </p:ext>
            </p:extLst>
          </p:nvPr>
        </p:nvGraphicFramePr>
        <p:xfrm>
          <a:off x="5508130" y="3573020"/>
          <a:ext cx="1080150" cy="386720"/>
        </p:xfrm>
        <a:graphic>
          <a:graphicData uri="http://schemas.openxmlformats.org/presentationml/2006/ole">
            <p:oleObj spid="_x0000_s99360" name="公式" r:id="rId3" imgW="774364" imgH="279279" progId="Equation.3">
              <p:embed/>
            </p:oleObj>
          </a:graphicData>
        </a:graphic>
      </p:graphicFrame>
      <p:sp>
        <p:nvSpPr>
          <p:cNvPr id="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xmlns="" val="3419733350"/>
              </p:ext>
            </p:extLst>
          </p:nvPr>
        </p:nvGraphicFramePr>
        <p:xfrm>
          <a:off x="1187530" y="4725180"/>
          <a:ext cx="576080" cy="531766"/>
        </p:xfrm>
        <a:graphic>
          <a:graphicData uri="http://schemas.openxmlformats.org/presentationml/2006/ole">
            <p:oleObj spid="_x0000_s99361" name="公式" r:id="rId4" imgW="253780" imgH="266469" progId="Equation.3">
              <p:embed/>
            </p:oleObj>
          </a:graphicData>
        </a:graphic>
      </p:graphicFrame>
      <p:sp>
        <p:nvSpPr>
          <p:cNvPr id="11"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对象 11"/>
          <p:cNvGraphicFramePr>
            <a:graphicFrameLocks noChangeAspect="1"/>
          </p:cNvGraphicFramePr>
          <p:nvPr>
            <p:extLst>
              <p:ext uri="{D42A27DB-BD31-4B8C-83A1-F6EECF244321}">
                <p14:modId xmlns:p14="http://schemas.microsoft.com/office/powerpoint/2010/main" xmlns="" val="1497009334"/>
              </p:ext>
            </p:extLst>
          </p:nvPr>
        </p:nvGraphicFramePr>
        <p:xfrm>
          <a:off x="1979640" y="4797190"/>
          <a:ext cx="737245" cy="360050"/>
        </p:xfrm>
        <a:graphic>
          <a:graphicData uri="http://schemas.openxmlformats.org/presentationml/2006/ole">
            <p:oleObj spid="_x0000_s99362" name="公式" r:id="rId5" imgW="406048" imgH="203024" progId="Equation.3">
              <p:embed/>
            </p:oleObj>
          </a:graphicData>
        </a:graphic>
      </p:graphicFrame>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xmlns="" val="3002183922"/>
              </p:ext>
            </p:extLst>
          </p:nvPr>
        </p:nvGraphicFramePr>
        <p:xfrm>
          <a:off x="1115520" y="5661310"/>
          <a:ext cx="504070" cy="588082"/>
        </p:xfrm>
        <a:graphic>
          <a:graphicData uri="http://schemas.openxmlformats.org/presentationml/2006/ole">
            <p:oleObj spid="_x0000_s99363" name="公式" r:id="rId6" imgW="253780" imgH="266469" progId="Equation.3">
              <p:embed/>
            </p:oleObj>
          </a:graphicData>
        </a:graphic>
      </p:graphicFrame>
      <p:sp>
        <p:nvSpPr>
          <p:cNvPr id="15"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xmlns="" val="573847839"/>
              </p:ext>
            </p:extLst>
          </p:nvPr>
        </p:nvGraphicFramePr>
        <p:xfrm>
          <a:off x="1907630" y="5661310"/>
          <a:ext cx="762000" cy="531345"/>
        </p:xfrm>
        <a:graphic>
          <a:graphicData uri="http://schemas.openxmlformats.org/presentationml/2006/ole">
            <p:oleObj spid="_x0000_s99364" name="公式" r:id="rId7" imgW="761669" imgH="418918" progId="Equation.3">
              <p:embed/>
            </p:oleObj>
          </a:graphicData>
        </a:graphic>
      </p:graphicFrame>
    </p:spTree>
    <p:extLst>
      <p:ext uri="{BB962C8B-B14F-4D97-AF65-F5344CB8AC3E}">
        <p14:creationId xmlns:p14="http://schemas.microsoft.com/office/powerpoint/2010/main" xmlns="" val="6212692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3178BF5E-81EB-42C7-B7D7-8FE0DAF5B620}" type="slidenum">
              <a:rPr lang="en-US" altLang="zh-CN" sz="800">
                <a:solidFill>
                  <a:schemeClr val="bg1"/>
                </a:solidFill>
              </a:rPr>
              <a:pPr algn="r" eaLnBrk="1" hangingPunct="1"/>
              <a:t>8</a:t>
            </a:fld>
            <a:r>
              <a:rPr lang="en-US" altLang="zh-CN" sz="800">
                <a:solidFill>
                  <a:schemeClr val="bg1"/>
                </a:solidFill>
              </a:rPr>
              <a:t> ]</a:t>
            </a:r>
          </a:p>
        </p:txBody>
      </p:sp>
      <p:sp>
        <p:nvSpPr>
          <p:cNvPr id="6" name="Text Box 11"/>
          <p:cNvSpPr txBox="1">
            <a:spLocks noChangeArrowheads="1"/>
          </p:cNvSpPr>
          <p:nvPr/>
        </p:nvSpPr>
        <p:spPr bwMode="auto">
          <a:xfrm>
            <a:off x="415132" y="1196690"/>
            <a:ext cx="8424862" cy="461665"/>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6.2.2  </a:t>
            </a:r>
            <a:r>
              <a:rPr lang="zh-CN" altLang="en-US" dirty="0">
                <a:latin typeface="楷体_GB2312" pitchFamily="49" charset="-122"/>
                <a:ea typeface="楷体_GB2312" pitchFamily="49" charset="-122"/>
              </a:rPr>
              <a:t>有关抽样分布的主要定理</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197644" y="1916790"/>
            <a:ext cx="8642350" cy="3847207"/>
          </a:xfrm>
          <a:prstGeom prst="rect">
            <a:avLst/>
          </a:prstGeom>
          <a:noFill/>
          <a:ln w="9525" algn="ctr">
            <a:noFill/>
            <a:miter lim="800000"/>
            <a:headEnd/>
            <a:tailEnd/>
          </a:ln>
          <a:effectLst/>
        </p:spPr>
        <p:txBody>
          <a:bodyPr>
            <a:spAutoFit/>
          </a:bodyPr>
          <a:lstStyle/>
          <a:p>
            <a:pPr marL="457200" indent="-457200">
              <a:buFont typeface="+mj-lt"/>
              <a:buAutoNum type="arabicPeriod"/>
              <a:defRPr/>
            </a:pPr>
            <a:r>
              <a:rPr lang="zh-CN" altLang="zh-CN" dirty="0">
                <a:effectLst>
                  <a:outerShdw blurRad="38100" dist="38100" dir="2700000" algn="tl">
                    <a:srgbClr val="000000">
                      <a:alpha val="43137"/>
                    </a:srgbClr>
                  </a:outerShdw>
                </a:effectLst>
              </a:rPr>
              <a:t>正态分布的再生</a:t>
            </a:r>
            <a:r>
              <a:rPr lang="zh-CN" altLang="zh-CN" dirty="0" smtClean="0">
                <a:effectLst>
                  <a:outerShdw blurRad="38100" dist="38100" dir="2700000" algn="tl">
                    <a:srgbClr val="000000">
                      <a:alpha val="43137"/>
                    </a:srgbClr>
                  </a:outerShdw>
                </a:effectLst>
              </a:rPr>
              <a:t>定理</a:t>
            </a:r>
            <a:endParaRPr lang="en-US" altLang="zh-CN" dirty="0">
              <a:effectLst>
                <a:outerShdw blurRad="38100" dist="38100" dir="2700000" algn="tl">
                  <a:srgbClr val="000000">
                    <a:alpha val="43137"/>
                  </a:srgbClr>
                </a:outerShdw>
              </a:effectLst>
            </a:endParaRPr>
          </a:p>
          <a:p>
            <a:pPr>
              <a:defRPr/>
            </a:pPr>
            <a:r>
              <a:rPr lang="zh-CN" altLang="en-US" sz="2000" dirty="0"/>
              <a:t>若总体服从均值 </a:t>
            </a:r>
            <a:r>
              <a:rPr lang="zh-CN" altLang="en-US" sz="2000" dirty="0" smtClean="0"/>
              <a:t>   、方差     为 </a:t>
            </a:r>
            <a:r>
              <a:rPr lang="zh-CN" altLang="en-US" sz="2000" dirty="0"/>
              <a:t>的正态分布，则抽样分布也是服从正态分布，并且在重复抽样下，抽样分布的均值 、方差为 </a:t>
            </a:r>
            <a:r>
              <a:rPr lang="en-US" altLang="zh-CN" sz="2000" dirty="0"/>
              <a:t>,</a:t>
            </a:r>
            <a:r>
              <a:rPr lang="zh-CN" altLang="en-US" sz="2000" dirty="0"/>
              <a:t>在不重复抽样下，抽样分布的均值仍为 而方差为 </a:t>
            </a:r>
            <a:r>
              <a:rPr lang="zh-CN" altLang="en-US" sz="2000" dirty="0" smtClean="0"/>
              <a:t>。</a:t>
            </a:r>
            <a:endParaRPr lang="en-US" altLang="zh-CN" sz="2000" dirty="0" smtClean="0"/>
          </a:p>
          <a:p>
            <a:pPr>
              <a:defRPr/>
            </a:pPr>
            <a:r>
              <a:rPr lang="zh-CN" altLang="zh-CN" sz="2000" dirty="0"/>
              <a:t>重复抽样</a:t>
            </a:r>
            <a:r>
              <a:rPr lang="zh-CN" altLang="zh-CN" sz="2000" dirty="0" smtClean="0"/>
              <a:t>：</a:t>
            </a:r>
            <a:r>
              <a:rPr lang="en-US" altLang="zh-CN" sz="2000" dirty="0" smtClean="0"/>
              <a:t>                             </a:t>
            </a:r>
            <a:r>
              <a:rPr lang="en-US" altLang="zh-CN" sz="2000" dirty="0"/>
              <a:t>~</a:t>
            </a:r>
            <a:r>
              <a:rPr lang="en-US" altLang="zh-CN" sz="2000" i="1" dirty="0"/>
              <a:t> N</a:t>
            </a:r>
            <a:r>
              <a:rPr lang="zh-CN" altLang="zh-CN" sz="2000" dirty="0"/>
              <a:t>（</a:t>
            </a:r>
            <a:r>
              <a:rPr lang="en-US" altLang="zh-CN" sz="2000" dirty="0"/>
              <a:t>0.1</a:t>
            </a:r>
            <a:r>
              <a:rPr lang="zh-CN" altLang="zh-CN" sz="2000" dirty="0"/>
              <a:t>）</a:t>
            </a:r>
            <a:r>
              <a:rPr lang="en-US" altLang="zh-CN" sz="2000" dirty="0"/>
              <a:t>                 </a:t>
            </a:r>
            <a:r>
              <a:rPr lang="zh-CN" altLang="zh-CN" sz="2000" dirty="0"/>
              <a:t>（</a:t>
            </a:r>
            <a:r>
              <a:rPr lang="en-US" altLang="zh-CN" sz="2000" dirty="0"/>
              <a:t>6.4</a:t>
            </a:r>
            <a:r>
              <a:rPr lang="zh-CN" altLang="zh-CN" sz="2000" dirty="0"/>
              <a:t>）</a:t>
            </a:r>
          </a:p>
          <a:p>
            <a:pPr>
              <a:defRPr/>
            </a:pPr>
            <a:endParaRPr lang="en-US" altLang="zh-CN" sz="2000" dirty="0" smtClean="0"/>
          </a:p>
          <a:p>
            <a:pPr>
              <a:defRPr/>
            </a:pPr>
            <a:r>
              <a:rPr lang="zh-CN" altLang="zh-CN" sz="2000" dirty="0" smtClean="0"/>
              <a:t>或</a:t>
            </a:r>
            <a:r>
              <a:rPr lang="zh-CN" altLang="zh-CN" sz="2000" dirty="0"/>
              <a:t>不重复抽样：</a:t>
            </a:r>
            <a:r>
              <a:rPr lang="en-US" altLang="zh-CN" sz="2000" dirty="0"/>
              <a:t> </a:t>
            </a:r>
            <a:r>
              <a:rPr lang="en-US" altLang="zh-CN" sz="2000" dirty="0" smtClean="0"/>
              <a:t>                                ~</a:t>
            </a:r>
            <a:r>
              <a:rPr lang="en-US" altLang="zh-CN" sz="2000" i="1" dirty="0"/>
              <a:t>N</a:t>
            </a:r>
            <a:r>
              <a:rPr lang="zh-CN" altLang="zh-CN" sz="2000" dirty="0"/>
              <a:t>（</a:t>
            </a:r>
            <a:r>
              <a:rPr lang="en-US" altLang="zh-CN" sz="2000" dirty="0"/>
              <a:t>0.1</a:t>
            </a:r>
            <a:r>
              <a:rPr lang="zh-CN" altLang="zh-CN" sz="2000" dirty="0"/>
              <a:t>）</a:t>
            </a:r>
            <a:r>
              <a:rPr lang="en-US" altLang="zh-CN" sz="2000" dirty="0"/>
              <a:t>           </a:t>
            </a:r>
            <a:r>
              <a:rPr lang="zh-CN" altLang="zh-CN" sz="2000" dirty="0"/>
              <a:t>（</a:t>
            </a:r>
            <a:r>
              <a:rPr lang="en-US" altLang="zh-CN" sz="2000" dirty="0"/>
              <a:t>6.5</a:t>
            </a:r>
            <a:r>
              <a:rPr lang="zh-CN" altLang="zh-CN" sz="2000" dirty="0"/>
              <a:t>）</a:t>
            </a:r>
          </a:p>
          <a:p>
            <a:pPr>
              <a:defRPr/>
            </a:pPr>
            <a:endParaRPr lang="en-US" altLang="zh-CN" sz="2000" dirty="0" smtClean="0"/>
          </a:p>
          <a:p>
            <a:pPr>
              <a:defRPr/>
            </a:pPr>
            <a:endParaRPr lang="en-US" altLang="zh-CN" sz="2000" dirty="0" smtClean="0">
              <a:latin typeface="楷体_GB2312" pitchFamily="49" charset="-122"/>
              <a:ea typeface="楷体_GB2312" pitchFamily="49" charset="-122"/>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xmlns="" val="2991988044"/>
              </p:ext>
            </p:extLst>
          </p:nvPr>
        </p:nvGraphicFramePr>
        <p:xfrm>
          <a:off x="2123660" y="2420860"/>
          <a:ext cx="260608" cy="288040"/>
        </p:xfrm>
        <a:graphic>
          <a:graphicData uri="http://schemas.openxmlformats.org/presentationml/2006/ole">
            <p:oleObj spid="_x0000_s100373" name="公式" r:id="rId3" imgW="177569" imgH="202936" progId="Equation.3">
              <p:embed/>
            </p:oleObj>
          </a:graphicData>
        </a:graphic>
      </p:graphicFrame>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xmlns="" val="740110732"/>
              </p:ext>
            </p:extLst>
          </p:nvPr>
        </p:nvGraphicFramePr>
        <p:xfrm>
          <a:off x="3131800" y="2420860"/>
          <a:ext cx="272035" cy="272035"/>
        </p:xfrm>
        <a:graphic>
          <a:graphicData uri="http://schemas.openxmlformats.org/presentationml/2006/ole">
            <p:oleObj spid="_x0000_s100374" name="公式" r:id="rId4" imgW="203024" imgH="203024" progId="Equation.3">
              <p:embed/>
            </p:oleObj>
          </a:graphicData>
        </a:graphic>
      </p:graphicFrame>
      <p:sp>
        <p:nvSpPr>
          <p:cNvPr id="1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p:cNvGraphicFramePr>
            <a:graphicFrameLocks noChangeAspect="1"/>
          </p:cNvGraphicFramePr>
          <p:nvPr>
            <p:extLst>
              <p:ext uri="{D42A27DB-BD31-4B8C-83A1-F6EECF244321}">
                <p14:modId xmlns:p14="http://schemas.microsoft.com/office/powerpoint/2010/main" xmlns="" val="1774877936"/>
              </p:ext>
            </p:extLst>
          </p:nvPr>
        </p:nvGraphicFramePr>
        <p:xfrm>
          <a:off x="1547580" y="3380800"/>
          <a:ext cx="1800250" cy="668275"/>
        </p:xfrm>
        <a:graphic>
          <a:graphicData uri="http://schemas.openxmlformats.org/presentationml/2006/ole">
            <p:oleObj spid="_x0000_s100375" name="公式" r:id="rId5" imgW="1257300" imgH="469900" progId="Equation.3">
              <p:embed/>
            </p:oleObj>
          </a:graphicData>
        </a:graphic>
      </p:graphicFrame>
      <p:sp>
        <p:nvSpPr>
          <p:cNvPr id="20"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1" name="对象 20"/>
          <p:cNvGraphicFramePr>
            <a:graphicFrameLocks noChangeAspect="1"/>
          </p:cNvGraphicFramePr>
          <p:nvPr>
            <p:extLst>
              <p:ext uri="{D42A27DB-BD31-4B8C-83A1-F6EECF244321}">
                <p14:modId xmlns:p14="http://schemas.microsoft.com/office/powerpoint/2010/main" xmlns="" val="1282395494"/>
              </p:ext>
            </p:extLst>
          </p:nvPr>
        </p:nvGraphicFramePr>
        <p:xfrm>
          <a:off x="1907630" y="4293119"/>
          <a:ext cx="2232310" cy="943417"/>
        </p:xfrm>
        <a:graphic>
          <a:graphicData uri="http://schemas.openxmlformats.org/presentationml/2006/ole">
            <p:oleObj spid="_x0000_s100376" name="公式" r:id="rId6" imgW="1600200" imgH="673100" progId="Equation.3">
              <p:embed/>
            </p:oleObj>
          </a:graphicData>
        </a:graphic>
      </p:graphicFrame>
    </p:spTree>
    <p:extLst>
      <p:ext uri="{BB962C8B-B14F-4D97-AF65-F5344CB8AC3E}">
        <p14:creationId xmlns:p14="http://schemas.microsoft.com/office/powerpoint/2010/main" xmlns="" val="24521102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3178BF5E-81EB-42C7-B7D7-8FE0DAF5B620}" type="slidenum">
              <a:rPr lang="en-US" altLang="zh-CN" sz="800">
                <a:solidFill>
                  <a:schemeClr val="bg1"/>
                </a:solidFill>
              </a:rPr>
              <a:pPr algn="r" eaLnBrk="1" hangingPunct="1"/>
              <a:t>9</a:t>
            </a:fld>
            <a:r>
              <a:rPr lang="en-US" altLang="zh-CN" sz="800">
                <a:solidFill>
                  <a:schemeClr val="bg1"/>
                </a:solidFill>
              </a:rPr>
              <a:t> ]</a:t>
            </a:r>
          </a:p>
        </p:txBody>
      </p:sp>
      <p:sp>
        <p:nvSpPr>
          <p:cNvPr id="6" name="Text Box 11"/>
          <p:cNvSpPr txBox="1">
            <a:spLocks noChangeArrowheads="1"/>
          </p:cNvSpPr>
          <p:nvPr/>
        </p:nvSpPr>
        <p:spPr bwMode="auto">
          <a:xfrm>
            <a:off x="415132" y="1196690"/>
            <a:ext cx="8424862" cy="461665"/>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6.2.2  </a:t>
            </a:r>
            <a:r>
              <a:rPr lang="zh-CN" altLang="en-US" dirty="0">
                <a:latin typeface="楷体_GB2312" pitchFamily="49" charset="-122"/>
                <a:ea typeface="楷体_GB2312" pitchFamily="49" charset="-122"/>
              </a:rPr>
              <a:t>有关抽样分布的主要定理</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197644" y="1916790"/>
            <a:ext cx="8642350" cy="2616101"/>
          </a:xfrm>
          <a:prstGeom prst="rect">
            <a:avLst/>
          </a:prstGeom>
          <a:noFill/>
          <a:ln w="9525" algn="ctr">
            <a:noFill/>
            <a:miter lim="800000"/>
            <a:headEnd/>
            <a:tailEnd/>
          </a:ln>
          <a:effectLst/>
        </p:spPr>
        <p:txBody>
          <a:bodyPr>
            <a:spAutoFit/>
          </a:bodyPr>
          <a:lstStyle/>
          <a:p>
            <a:pPr marL="457200" indent="-457200">
              <a:buAutoNum type="arabicPeriod" startAt="2"/>
              <a:defRPr/>
            </a:pPr>
            <a:r>
              <a:rPr lang="zh-CN" altLang="en-US" dirty="0" smtClean="0">
                <a:effectLst>
                  <a:outerShdw blurRad="38100" dist="38100" dir="2700000" algn="tl">
                    <a:srgbClr val="000000">
                      <a:alpha val="43137"/>
                    </a:srgbClr>
                  </a:outerShdw>
                </a:effectLst>
                <a:ea typeface="楷体_GB2312"/>
              </a:rPr>
              <a:t>中心极限定理</a:t>
            </a:r>
            <a:r>
              <a:rPr lang="zh-CN" altLang="en-US" sz="2000" b="1" dirty="0"/>
              <a:t>（</a:t>
            </a:r>
            <a:r>
              <a:rPr lang="en-US" altLang="zh-CN" sz="2000" b="1" dirty="0"/>
              <a:t>Central Limit Theorem</a:t>
            </a:r>
            <a:r>
              <a:rPr lang="zh-CN" altLang="en-US" sz="2000" b="1" dirty="0" smtClean="0"/>
              <a:t>）</a:t>
            </a:r>
            <a:endParaRPr lang="en-US" altLang="zh-CN" sz="2000" b="1" dirty="0" smtClean="0"/>
          </a:p>
          <a:p>
            <a:pPr>
              <a:defRPr/>
            </a:pPr>
            <a:r>
              <a:rPr lang="zh-CN" altLang="en-US" sz="2000" dirty="0"/>
              <a:t>如</a:t>
            </a:r>
            <a:r>
              <a:rPr lang="zh-CN" altLang="zh-CN" sz="2000" dirty="0" smtClean="0"/>
              <a:t>果</a:t>
            </a:r>
            <a:r>
              <a:rPr lang="zh-CN" altLang="zh-CN" sz="2000" dirty="0"/>
              <a:t>样本</a:t>
            </a:r>
            <a:r>
              <a:rPr lang="zh-CN" altLang="zh-CN" sz="2000" dirty="0" smtClean="0"/>
              <a:t>平均数是</a:t>
            </a:r>
            <a:r>
              <a:rPr lang="zh-CN" altLang="zh-CN" sz="2000" dirty="0"/>
              <a:t>服从均值</a:t>
            </a:r>
            <a:r>
              <a:rPr lang="zh-CN" altLang="zh-CN" sz="2000" dirty="0" smtClean="0"/>
              <a:t>为</a:t>
            </a:r>
            <a:r>
              <a:rPr lang="en-US" altLang="zh-CN" sz="2000" dirty="0" smtClean="0"/>
              <a:t>    </a:t>
            </a:r>
            <a:r>
              <a:rPr lang="zh-CN" altLang="zh-CN" sz="2000" dirty="0"/>
              <a:t>、方差为</a:t>
            </a:r>
            <a:r>
              <a:rPr lang="en-US" altLang="zh-CN" sz="2000" dirty="0"/>
              <a:t> </a:t>
            </a:r>
            <a:r>
              <a:rPr lang="en-US" altLang="zh-CN" sz="2000" dirty="0" smtClean="0"/>
              <a:t>   </a:t>
            </a:r>
            <a:r>
              <a:rPr lang="zh-CN" altLang="zh-CN" sz="2000" dirty="0" smtClean="0"/>
              <a:t>的</a:t>
            </a:r>
            <a:r>
              <a:rPr lang="zh-CN" altLang="zh-CN" sz="2000" dirty="0"/>
              <a:t>非正态总体中抽取的</a:t>
            </a:r>
            <a:r>
              <a:rPr lang="en-US" altLang="zh-CN" sz="2000" dirty="0"/>
              <a:t>n</a:t>
            </a:r>
            <a:r>
              <a:rPr lang="zh-CN" altLang="zh-CN" sz="2000" dirty="0"/>
              <a:t>个单位的平均数，则随着</a:t>
            </a:r>
            <a:r>
              <a:rPr lang="en-US" altLang="zh-CN" sz="2000" dirty="0"/>
              <a:t>n</a:t>
            </a:r>
            <a:r>
              <a:rPr lang="zh-CN" altLang="zh-CN" sz="2000" dirty="0"/>
              <a:t>的增加样本平均数</a:t>
            </a:r>
            <a:r>
              <a:rPr lang="en-US" altLang="zh-CN" sz="2000" dirty="0"/>
              <a:t> </a:t>
            </a:r>
            <a:r>
              <a:rPr lang="en-US" altLang="zh-CN" sz="2000" dirty="0" smtClean="0"/>
              <a:t>   </a:t>
            </a:r>
            <a:r>
              <a:rPr lang="zh-CN" altLang="zh-CN" sz="2000" dirty="0" smtClean="0"/>
              <a:t>抽样分布</a:t>
            </a:r>
            <a:r>
              <a:rPr lang="zh-CN" altLang="zh-CN" sz="2000" dirty="0"/>
              <a:t>逐渐逼近正态分布，即</a:t>
            </a:r>
            <a:r>
              <a:rPr lang="zh-CN" altLang="zh-CN" sz="2000" dirty="0" smtClean="0"/>
              <a:t>在</a:t>
            </a:r>
            <a:endParaRPr lang="en-US" altLang="zh-CN" sz="2000" dirty="0" smtClean="0"/>
          </a:p>
          <a:p>
            <a:pPr>
              <a:defRPr/>
            </a:pPr>
            <a:r>
              <a:rPr lang="zh-CN" altLang="zh-CN" sz="2000" dirty="0" smtClean="0"/>
              <a:t>重复</a:t>
            </a:r>
            <a:r>
              <a:rPr lang="zh-CN" altLang="zh-CN" sz="2000" dirty="0"/>
              <a:t>抽样下</a:t>
            </a:r>
            <a:r>
              <a:rPr lang="zh-CN" altLang="zh-CN" sz="2000" dirty="0" smtClean="0"/>
              <a:t>，</a:t>
            </a:r>
            <a:r>
              <a:rPr lang="en-US" altLang="zh-CN" sz="2000" dirty="0" smtClean="0"/>
              <a:t>  </a:t>
            </a:r>
            <a:r>
              <a:rPr lang="zh-CN" altLang="zh-CN" sz="2000" dirty="0" smtClean="0"/>
              <a:t>～</a:t>
            </a:r>
            <a:r>
              <a:rPr lang="en-US" altLang="zh-CN" sz="2000" dirty="0" smtClean="0"/>
              <a:t>                 </a:t>
            </a:r>
            <a:r>
              <a:rPr lang="zh-CN" altLang="zh-CN" sz="2000" dirty="0"/>
              <a:t>，在不重复抽样</a:t>
            </a:r>
            <a:r>
              <a:rPr lang="zh-CN" altLang="zh-CN" sz="2000" dirty="0" smtClean="0"/>
              <a:t>下</a:t>
            </a:r>
            <a:r>
              <a:rPr lang="en-US" altLang="zh-CN" sz="2000" dirty="0" smtClean="0"/>
              <a:t>      </a:t>
            </a:r>
            <a:r>
              <a:rPr lang="zh-CN" altLang="zh-CN" sz="2000" dirty="0" smtClean="0"/>
              <a:t>～</a:t>
            </a:r>
            <a:r>
              <a:rPr lang="en-US" altLang="zh-CN" sz="2000" dirty="0" smtClean="0"/>
              <a:t>                    </a:t>
            </a:r>
            <a:r>
              <a:rPr lang="zh-CN" altLang="zh-CN" sz="2000" dirty="0" smtClean="0"/>
              <a:t>；</a:t>
            </a:r>
            <a:r>
              <a:rPr lang="zh-CN" altLang="zh-CN" sz="2000" dirty="0"/>
              <a:t>样本</a:t>
            </a:r>
            <a:r>
              <a:rPr lang="zh-CN" altLang="zh-CN" sz="2000" dirty="0" smtClean="0"/>
              <a:t>统计量</a:t>
            </a:r>
            <a:endParaRPr lang="en-US" altLang="zh-CN" sz="2000" dirty="0" smtClean="0"/>
          </a:p>
          <a:p>
            <a:pPr>
              <a:defRPr/>
            </a:pPr>
            <a:r>
              <a:rPr lang="en-US" altLang="zh-CN" sz="2000" dirty="0" smtClean="0"/>
              <a:t>z</a:t>
            </a:r>
            <a:r>
              <a:rPr lang="zh-CN" altLang="zh-CN" sz="2000" dirty="0"/>
              <a:t>值即</a:t>
            </a:r>
            <a:r>
              <a:rPr lang="zh-CN" altLang="zh-CN" sz="2000" dirty="0" smtClean="0"/>
              <a:t>样本均值</a:t>
            </a:r>
            <a:r>
              <a:rPr lang="zh-CN" altLang="zh-CN" sz="2000" dirty="0"/>
              <a:t>经标准化后，则趋近于标准正态分布。</a:t>
            </a:r>
          </a:p>
          <a:p>
            <a:pPr>
              <a:defRPr/>
            </a:pPr>
            <a:endParaRPr lang="en-US" altLang="zh-CN" sz="2000" dirty="0" smtClean="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xmlns="" val="2437173827"/>
              </p:ext>
            </p:extLst>
          </p:nvPr>
        </p:nvGraphicFramePr>
        <p:xfrm>
          <a:off x="3635870" y="2413280"/>
          <a:ext cx="288040" cy="318360"/>
        </p:xfrm>
        <a:graphic>
          <a:graphicData uri="http://schemas.openxmlformats.org/presentationml/2006/ole">
            <p:oleObj spid="_x0000_s101417" name="公式" r:id="rId3" imgW="177569" imgH="202936" progId="Equation.3">
              <p:embed/>
            </p:oleObj>
          </a:graphicData>
        </a:graphic>
      </p:graphicFrame>
      <p:sp>
        <p:nvSpPr>
          <p:cNvPr id="12"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xmlns="" val="2237819932"/>
              </p:ext>
            </p:extLst>
          </p:nvPr>
        </p:nvGraphicFramePr>
        <p:xfrm>
          <a:off x="4860040" y="2420860"/>
          <a:ext cx="288040" cy="288040"/>
        </p:xfrm>
        <a:graphic>
          <a:graphicData uri="http://schemas.openxmlformats.org/presentationml/2006/ole">
            <p:oleObj spid="_x0000_s101418" name="公式" r:id="rId4" imgW="203024" imgH="203024" progId="Equation.3">
              <p:embed/>
            </p:oleObj>
          </a:graphicData>
        </a:graphic>
      </p:graphicFrame>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 name="对象 21"/>
          <p:cNvGraphicFramePr>
            <a:graphicFrameLocks noChangeAspect="1"/>
          </p:cNvGraphicFramePr>
          <p:nvPr>
            <p:extLst>
              <p:ext uri="{D42A27DB-BD31-4B8C-83A1-F6EECF244321}">
                <p14:modId xmlns:p14="http://schemas.microsoft.com/office/powerpoint/2010/main" xmlns="" val="4141171480"/>
              </p:ext>
            </p:extLst>
          </p:nvPr>
        </p:nvGraphicFramePr>
        <p:xfrm>
          <a:off x="4509556" y="2708901"/>
          <a:ext cx="187242" cy="331274"/>
        </p:xfrm>
        <a:graphic>
          <a:graphicData uri="http://schemas.openxmlformats.org/presentationml/2006/ole">
            <p:oleObj spid="_x0000_s101419" name="公式" r:id="rId5" imgW="126780" imgH="215526" progId="Equation.3">
              <p:embed/>
            </p:oleObj>
          </a:graphicData>
        </a:graphic>
      </p:graphicFrame>
      <p:sp>
        <p:nvSpPr>
          <p:cNvPr id="23"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4" name="对象 23"/>
          <p:cNvGraphicFramePr>
            <a:graphicFrameLocks noChangeAspect="1"/>
          </p:cNvGraphicFramePr>
          <p:nvPr>
            <p:extLst>
              <p:ext uri="{D42A27DB-BD31-4B8C-83A1-F6EECF244321}">
                <p14:modId xmlns:p14="http://schemas.microsoft.com/office/powerpoint/2010/main" xmlns="" val="1810702733"/>
              </p:ext>
            </p:extLst>
          </p:nvPr>
        </p:nvGraphicFramePr>
        <p:xfrm>
          <a:off x="1763610" y="3226314"/>
          <a:ext cx="123825" cy="243274"/>
        </p:xfrm>
        <a:graphic>
          <a:graphicData uri="http://schemas.openxmlformats.org/presentationml/2006/ole">
            <p:oleObj spid="_x0000_s101420" name="公式" r:id="rId6" imgW="126780" imgH="215526" progId="Equation.3">
              <p:embed/>
            </p:oleObj>
          </a:graphicData>
        </a:graphic>
      </p:graphicFrame>
      <p:sp>
        <p:nvSpPr>
          <p:cNvPr id="25"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6" name="对象 25"/>
          <p:cNvGraphicFramePr>
            <a:graphicFrameLocks noChangeAspect="1"/>
          </p:cNvGraphicFramePr>
          <p:nvPr>
            <p:extLst>
              <p:ext uri="{D42A27DB-BD31-4B8C-83A1-F6EECF244321}">
                <p14:modId xmlns:p14="http://schemas.microsoft.com/office/powerpoint/2010/main" xmlns="" val="1074442896"/>
              </p:ext>
            </p:extLst>
          </p:nvPr>
        </p:nvGraphicFramePr>
        <p:xfrm>
          <a:off x="2411700" y="2996940"/>
          <a:ext cx="720100" cy="565793"/>
        </p:xfrm>
        <a:graphic>
          <a:graphicData uri="http://schemas.openxmlformats.org/presentationml/2006/ole">
            <p:oleObj spid="_x0000_s101421" name="公式" r:id="rId7" imgW="533169" imgH="418918" progId="Equation.3">
              <p:embed/>
            </p:oleObj>
          </a:graphicData>
        </a:graphic>
      </p:graphicFrame>
      <p:sp>
        <p:nvSpPr>
          <p:cNvPr id="27"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8" name="对象 27"/>
          <p:cNvGraphicFramePr>
            <a:graphicFrameLocks noChangeAspect="1"/>
          </p:cNvGraphicFramePr>
          <p:nvPr>
            <p:extLst>
              <p:ext uri="{D42A27DB-BD31-4B8C-83A1-F6EECF244321}">
                <p14:modId xmlns:p14="http://schemas.microsoft.com/office/powerpoint/2010/main" xmlns="" val="3589612824"/>
              </p:ext>
            </p:extLst>
          </p:nvPr>
        </p:nvGraphicFramePr>
        <p:xfrm>
          <a:off x="5436120" y="3212970"/>
          <a:ext cx="123825" cy="288039"/>
        </p:xfrm>
        <a:graphic>
          <a:graphicData uri="http://schemas.openxmlformats.org/presentationml/2006/ole">
            <p:oleObj spid="_x0000_s101422" name="公式" r:id="rId8" imgW="126780" imgH="215526" progId="Equation.3">
              <p:embed/>
            </p:oleObj>
          </a:graphicData>
        </a:graphic>
      </p:graphicFrame>
      <p:sp>
        <p:nvSpPr>
          <p:cNvPr id="29"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0" name="对象 29"/>
          <p:cNvGraphicFramePr>
            <a:graphicFrameLocks noChangeAspect="1"/>
          </p:cNvGraphicFramePr>
          <p:nvPr>
            <p:extLst>
              <p:ext uri="{D42A27DB-BD31-4B8C-83A1-F6EECF244321}">
                <p14:modId xmlns:p14="http://schemas.microsoft.com/office/powerpoint/2010/main" xmlns="" val="2520763268"/>
              </p:ext>
            </p:extLst>
          </p:nvPr>
        </p:nvGraphicFramePr>
        <p:xfrm>
          <a:off x="6012199" y="3124113"/>
          <a:ext cx="1197001" cy="520917"/>
        </p:xfrm>
        <a:graphic>
          <a:graphicData uri="http://schemas.openxmlformats.org/presentationml/2006/ole">
            <p:oleObj spid="_x0000_s101423" name="公式" r:id="rId9" imgW="1028254" imgH="444307" progId="Equation.3">
              <p:embed/>
            </p:oleObj>
          </a:graphicData>
        </a:graphic>
      </p:graphicFrame>
    </p:spTree>
    <p:extLst>
      <p:ext uri="{BB962C8B-B14F-4D97-AF65-F5344CB8AC3E}">
        <p14:creationId xmlns:p14="http://schemas.microsoft.com/office/powerpoint/2010/main" xmlns="" val="756293589"/>
      </p:ext>
    </p:extLst>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4268</TotalTime>
  <Words>3352</Words>
  <Application>Microsoft Office PowerPoint</Application>
  <PresentationFormat>全屏显示(4:3)</PresentationFormat>
  <Paragraphs>407</Paragraphs>
  <Slides>46</Slides>
  <Notes>27</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46</vt:i4>
      </vt:variant>
    </vt:vector>
  </HeadingPairs>
  <TitlesOfParts>
    <vt:vector size="48" baseType="lpstr">
      <vt:lpstr>默认设计模板</vt:lpstr>
      <vt:lpstr>公式</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vector>
  </TitlesOfParts>
  <Company>IBM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Wang Baojun</dc:creator>
  <cp:lastModifiedBy>Administrator</cp:lastModifiedBy>
  <cp:revision>228</cp:revision>
  <dcterms:created xsi:type="dcterms:W3CDTF">2007-08-22T02:58:30Z</dcterms:created>
  <dcterms:modified xsi:type="dcterms:W3CDTF">2014-08-17T12:18:30Z</dcterms:modified>
</cp:coreProperties>
</file>